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presentation.xml" ContentType="application/vnd.openxmlformats-officedocument.presentationml.presentation.main+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5143500" cx="9144000"/>
  <p:notesSz cx="6858000" cy="9144000"/>
  <p:embeddedFontLst>
    <p:embeddedFont>
      <p:font typeface="Roboto"/>
      <p:regular r:id="rId36"/>
      <p:bold r:id="rId37"/>
      <p:italic r:id="rId38"/>
      <p:boldItalic r:id="rId39"/>
    </p:embeddedFont>
    <p:embeddedFont>
      <p:font typeface="Bree Serif"/>
      <p:regular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BreeSerif-regular.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oboto-bold.fntdata"/><Relationship Id="rId14" Type="http://schemas.openxmlformats.org/officeDocument/2006/relationships/slide" Target="slides/slide9.xml"/><Relationship Id="rId36" Type="http://schemas.openxmlformats.org/officeDocument/2006/relationships/font" Target="fonts/Roboto-regular.fntdata"/><Relationship Id="rId17" Type="http://schemas.openxmlformats.org/officeDocument/2006/relationships/slide" Target="slides/slide12.xml"/><Relationship Id="rId39" Type="http://schemas.openxmlformats.org/officeDocument/2006/relationships/font" Target="fonts/Roboto-boldItalic.fntdata"/><Relationship Id="rId16" Type="http://schemas.openxmlformats.org/officeDocument/2006/relationships/slide" Target="slides/slide11.xml"/><Relationship Id="rId38" Type="http://schemas.openxmlformats.org/officeDocument/2006/relationships/font" Target="fonts/Roboto-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1JN7-ZGx9KLqRJ94rOQVwRSa7FPZGl2OY/view" TargetMode="External"/><Relationship Id="rId3" Type="http://schemas.openxmlformats.org/officeDocument/2006/relationships/hyperlink" Target="https://doi.org/10.18653/v1/W17-1606"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i.org/10.31234/osf.io/5b26t" TargetMode="External"/><Relationship Id="rId3" Type="http://schemas.openxmlformats.org/officeDocument/2006/relationships/hyperlink" Target="https://www.apa.org/monitor/2010/05/weird"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ebsco.com/technology/artificial-intelligence-ai"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bc.ca/news/canada/british-columbia/air-canada-chatbot-lawsuit-1.7116416"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Artificial_intelligence"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lyft.com/blog/posts/how-lyft-uses-ai-to-get-you-where-you-want-to-go-faster" TargetMode="External"/><Relationship Id="rId3" Type="http://schemas.openxmlformats.org/officeDocument/2006/relationships/hyperlink" Target="https://www.youtube.com/watch?v=eK0md9tQ1KY"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cb5b65abf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cb5b65abf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d06ed91f88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d06ed91f88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cfa7f4407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cfa7f440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Stochastic parrots come in a variety of breeds.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cf1df22fb2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cf1df22fb2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Consensus uses Semantic Scholar to access academic literature and synthesize them in a variety of ways. Does not fabricate nonsense </a:t>
            </a:r>
            <a:r>
              <a:rPr lang="en"/>
              <a:t>because it is pulling its responses directly from the literature.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ce0391733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ce0391733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see biases reflected differently in the various forms of AI we’re currently working with.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example, Resume evaluation systems down-rank women who have attended women’s colleges because of a historical bias against hiring both women, and from those schools, leading to a skewed system where men’s resume’s are more likely to pass muster.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see data collection biases where certain groups are poorly represented in the collected dataset. For instance, voice recognition systems perform poorly on higher pitched (ie/ female) and Scottish accents because of statistically relative rarity and initial data collection biases (Tatman, 2017).</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Leffer, writing for Scientific American, discusses how humans absorb biases from AI. How might the now-banned predictive policing software in Santa Cruz, CA (encouraging increased policing in Black and Brown neighbourhoods, leading to false accusations against people of colour) have changed department officials’ biases over the time it was being used?</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Hendrycks, D. (2024). </a:t>
            </a:r>
            <a:r>
              <a:rPr i="1" lang="en"/>
              <a:t>Introduction to AI Safety, Ethics, and Society</a:t>
            </a:r>
            <a:r>
              <a:rPr lang="en"/>
              <a:t>. Center for AI Safety. </a:t>
            </a:r>
            <a:r>
              <a:rPr lang="en" u="sng">
                <a:solidFill>
                  <a:schemeClr val="hlink"/>
                </a:solidFill>
                <a:hlinkClick r:id="rId2"/>
              </a:rPr>
              <a:t>https://drive.google.com/file/d/1JN7-ZGx9KLqRJ94rOQVwRSa7FPZGl2OY/view</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Tatman, R. (2017). Gender and Dialect Bias in YouTube’s Automatic Captions. In D. Hovy, S. Spruit, M. Mitchell, E. M. Bender, M. Strube, &amp; H. Wallach (Eds.), Proceedings of the First ACL Workshop on Ethics in Natural Language Processing (pp. 53–59). Association for Computational Linguistics. </a:t>
            </a:r>
            <a:r>
              <a:rPr lang="en" u="sng">
                <a:solidFill>
                  <a:schemeClr val="hlink"/>
                </a:solidFill>
                <a:hlinkClick r:id="rId3"/>
              </a:rPr>
              <a:t>https://doi.org/10.18653/v1/W17-1606</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Leffer, L. (2023, October 26). Humans Absorb Bias from AI--And Keep It after They Stop Using the Algorithm. Scientific American. https://www.scientificamerican.com/article/humans-absorb-bias-from-ai-and-keep-it-after-they-stop-using-the-algorithm/</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2cf1df22fb2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2cf1df22fb2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Lot of this problem is because ultimately we're dealing with black box decision making everything that happens in this part, the data collection, the algorithmic biases, the biases and AI systems. These are corporate secrets in most cases. Companies don't want to be transparent about what their data collection was. Some people might object to it, or others might copy their techniques. And the algorithms themselves are also very opaque. Even the people programming these systems often don't know why the system will come to certain decisions (sheep and dogs?). So there's actually a movement called Explainable AI, which tries to open the black box a little, and at least explain how the machine came to its conclusions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d0c0451383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2d0c045138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Who is ON the internet? Who is not? Who cannot be? - Digital Divide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internet as a whole is overly WEIRD, and similarly so is the input and output of LLMs like Chat GPT. </a:t>
            </a:r>
            <a:r>
              <a:rPr lang="en"/>
              <a:t>Using the World Values Survey to evaluate ChatGPT’s responses, Atari et al determined the values alignment of the LLM is firmly in line with WEIRD demographics. Not only displaying values but also a preference for analytic over holistic thinking in line with WEIRD expectations. We see the same bias in research, where WEIRD people represent as much as 80 percent of study participants, but only 12 percent of the world’s population (Azar, 2010).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Atari, M., Xue, M. J., Park, P. S., Blasi, D. E., &amp; Henrich, J. (2023, September 22). Which Humans?. </a:t>
            </a:r>
            <a:r>
              <a:rPr lang="en" u="sng">
                <a:solidFill>
                  <a:schemeClr val="hlink"/>
                </a:solidFill>
                <a:hlinkClick r:id="rId2"/>
              </a:rPr>
              <a:t>https://doi.org/10.31234/osf.io/5b26t</a:t>
            </a:r>
            <a:r>
              <a:rPr lang="en">
                <a:solidFill>
                  <a:schemeClr val="dk1"/>
                </a:solidFill>
              </a:rPr>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Azar, B. (2010, May 1). Are your findings “WEIRD”? Monitor on Psychology. </a:t>
            </a:r>
            <a:r>
              <a:rPr lang="en" u="sng">
                <a:solidFill>
                  <a:schemeClr val="hlink"/>
                </a:solidFill>
                <a:hlinkClick r:id="rId3"/>
              </a:rPr>
              <a:t>https://www.apa.org/monitor/2010/05/weird</a:t>
            </a:r>
            <a:r>
              <a:rPr lang="en"/>
              <a:t>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d1158e00b9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d1158e00b9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Robertson, A. (2024, February 21). Google apologizes for “missing the mark” after Gemini generated racially diverse Nazis. The Verge. https://www.theverge.com/2024/2/21/24079371/google-ai-gemini-generative-inaccurate-historical</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Tiku, N., Schaul, K., &amp; Chen, S. Y. (n.d.). These fake images reveal how AI amplifies our worst stereotypes. Washington Post. Retrieved May 1, 2024, from https://www.washingtonpost.com/technology/interactive/2023/ai-generated-images-bias-racism-sexism-stereotypes/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d0c0451383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d0c0451383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Because the data includes content going back very far, historically speaking, and does not weight information based on its recency or whether it has been debunked Omiye et al found these chat models promoted race-based medicine, suggesting different protocols when the patient was explicitly referred to as black. As my colleague said “they’re one step away from prescribing laudanum for hysteria”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Omiye, J. A., Lester, J. C., Spichak, S., Rotemberg, V., &amp; Daneshjou, R. (2023). Large language models propagate race-based medicine. Npj Digital Medicine, 6(1), 1–4. https://doi.org/10.1038/s41746-023-00939-z</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d0c0451383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d0c0451383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highlight>
                  <a:srgbClr val="FFFFFF"/>
                </a:highlight>
              </a:rPr>
              <a:t>Østergaard et al. [</a:t>
            </a:r>
            <a:r>
              <a:rPr lang="en" sz="1200" u="sng">
                <a:solidFill>
                  <a:schemeClr val="dk1"/>
                </a:solidFill>
                <a:highlight>
                  <a:srgbClr val="FFFFFF"/>
                </a:highlight>
              </a:rPr>
              <a:t>ostergaard2023false</a:t>
            </a:r>
            <a:r>
              <a:rPr lang="en" sz="1200">
                <a:solidFill>
                  <a:schemeClr val="dk1"/>
                </a:solidFill>
                <a:highlight>
                  <a:srgbClr val="FFFFFF"/>
                </a:highlight>
              </a:rPr>
              <a:t>], from the medical perspective (in Schizophrenia Bulletin, one of the leading journals in the discipline), raised critical concerns regarding even the adoption of the "hallucination" terminology in AI for two primary reasons: 1) The "hallucination" metaphor in AI from this perspective is a misnomer, as AI lacks sensory perceptions, and errors arise from data and prompts rather than the absence of stimuli, and 2) this metaphor is highly stigmatizing, as it associates negative issues in AI with a specific issue in mental illness, particularly schizophrenia, thereby possibly undermining many efforts to reduce stigma in psychiatry and mental health.</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2cf1df22fb2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2cf1df22fb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c21b16af4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c21b16af4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Content generation, or augmenting human capacity</a:t>
            </a:r>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d06ed91f88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d06ed91f8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MEDLINE already uses automated indexing (controlled algorithmic classifier, started April 2022) to apply MeSH vocabulary to articles, but it often makes mistakes. In this example from Amar-Zifkin et al’s 2023 presentation, the system has applied “Emblems and Insignia” because of the discussion of figurative “red flags”. They’ve corrected this and several similar errors, but it gives us an idea of things to watch for in these integrations.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What is this about vs “what do words in other articles suggest about this one with similar rare terms”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Amar-Zifkin, A., Paquet, V., Ekmekjian, T., &amp; Landry, T. (2023, June 4). Exploring the impact of automated indexing on completeness of MeSH terms. 2023 Canadian Health Libraries Association. 2023 Canadian Health Libraries Association. https://papyrus.bib.umontreal.ca/xmlui/handle/1866/28262</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6f971397a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6f971397a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plenty of breeds of stochastic parrots headed our way from library vendors!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two examples are from Clarivate:</a:t>
            </a:r>
            <a:endParaRPr/>
          </a:p>
          <a:p>
            <a:pPr indent="0" lvl="0" marL="0" rtl="0" algn="l">
              <a:spcBef>
                <a:spcPts val="0"/>
              </a:spcBef>
              <a:spcAft>
                <a:spcPts val="0"/>
              </a:spcAft>
              <a:buNone/>
            </a:pPr>
            <a:r>
              <a:rPr lang="en"/>
              <a:t>Proquest Ebook Central records are now having their language, summary and subject headings generated by AI.</a:t>
            </a:r>
            <a:endParaRPr/>
          </a:p>
          <a:p>
            <a:pPr indent="0" lvl="0" marL="0" rtl="0" algn="l">
              <a:spcBef>
                <a:spcPts val="0"/>
              </a:spcBef>
              <a:spcAft>
                <a:spcPts val="0"/>
              </a:spcAft>
              <a:buNone/>
            </a:pPr>
            <a:r>
              <a:rPr lang="en"/>
              <a:t>On the right, Web of Science has essentially a chat bot allowing users to “converse” with the research, summarizing and “cutting through complexity” making connections between papers. This is generative AI but also likely a classification system is in play as well.</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d06ed91f88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d06ed91f88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two examples are from Clarivate:</a:t>
            </a:r>
            <a:endParaRPr/>
          </a:p>
          <a:p>
            <a:pPr indent="0" lvl="0" marL="0" rtl="0" algn="l">
              <a:spcBef>
                <a:spcPts val="0"/>
              </a:spcBef>
              <a:spcAft>
                <a:spcPts val="0"/>
              </a:spcAft>
              <a:buNone/>
            </a:pPr>
            <a:r>
              <a:rPr lang="en"/>
              <a:t>Proquest Ebook Central records are now having their language, summary and subject headings generated by AI.</a:t>
            </a:r>
            <a:endParaRPr/>
          </a:p>
          <a:p>
            <a:pPr indent="0" lvl="0" marL="0" rtl="0" algn="l">
              <a:spcBef>
                <a:spcPts val="0"/>
              </a:spcBef>
              <a:spcAft>
                <a:spcPts val="0"/>
              </a:spcAft>
              <a:buNone/>
            </a:pPr>
            <a:r>
              <a:rPr lang="en"/>
              <a:t>On the right, Web of Science has essentially a chat bot allowing users to “converse” with the research, summarizing and “cutting through complexity” making connections between papers. This is generative AI but also likely a classification system is in play as well.</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26f971397a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26f971397a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2d06ed91f88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2d06ed91f88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EBSCO also has its own Generative AI guiding principles: </a:t>
            </a:r>
            <a:r>
              <a:rPr lang="en" u="sng">
                <a:solidFill>
                  <a:schemeClr val="hlink"/>
                </a:solidFill>
                <a:hlinkClick r:id="rId2"/>
              </a:rPr>
              <a:t>https://www.ebsco.com/technology/artificial-intelligence-ai</a:t>
            </a:r>
            <a:r>
              <a:rPr lang="en"/>
              <a:t>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d06ed91f88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2d06ed91f88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2d06ed91f88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2d06ed91f88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Foundational papers isolates the most cited papers among the citations in the papers it is summarizing.</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d06ed91f88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2d06ed91f88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a:t>
            </a:r>
            <a:r>
              <a:rPr lang="en" u="sng">
                <a:solidFill>
                  <a:schemeClr val="hlink"/>
                </a:solidFill>
                <a:hlinkClick r:id="rId2"/>
              </a:rPr>
              <a:t>https://www.cbc.ca/news/canada/british-columbia/air-canada-chatbot-lawsuit-1.7116416</a:t>
            </a:r>
            <a:r>
              <a:rPr lang="en"/>
              <a:t>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d06ed91f88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d06ed91f88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12700" lvl="0" marL="355600" rtl="0" algn="l">
              <a:lnSpc>
                <a:spcPct val="115000"/>
              </a:lnSpc>
              <a:spcBef>
                <a:spcPts val="1200"/>
              </a:spcBef>
              <a:spcAft>
                <a:spcPts val="1200"/>
              </a:spcAft>
              <a:buNone/>
            </a:pPr>
            <a:r>
              <a:rPr lang="en">
                <a:solidFill>
                  <a:schemeClr val="dk1"/>
                </a:solidFill>
              </a:rPr>
              <a:t>Massimo. (2024, January 13). </a:t>
            </a:r>
            <a:r>
              <a:rPr i="1" lang="en">
                <a:solidFill>
                  <a:schemeClr val="dk1"/>
                </a:solidFill>
              </a:rPr>
              <a:t>From a 1979 IBM presentation pic.twitter.com/imjcgxw1uz</a:t>
            </a:r>
            <a:r>
              <a:rPr lang="en">
                <a:solidFill>
                  <a:schemeClr val="dk1"/>
                </a:solidFill>
              </a:rPr>
              <a:t>. Twitter. https://twitter.com/Rainmaker1973/status/1746192881096802748</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d06ed91f88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d06ed91f88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c89e489af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c89e489a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Which logos do you recognize? Do you use any of these AI tools? Some of these are generative AIs, others use machine learning (a kind of AI).</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Logos include: </a:t>
            </a:r>
            <a:endParaRPr sz="700"/>
          </a:p>
          <a:p>
            <a:pPr indent="-292100" lvl="0" marL="457200" rtl="0" algn="l">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For text:</a:t>
            </a:r>
            <a:endParaRPr sz="1000">
              <a:solidFill>
                <a:schemeClr val="dk1"/>
              </a:solidFill>
              <a:latin typeface="Roboto"/>
              <a:ea typeface="Roboto"/>
              <a:cs typeface="Roboto"/>
              <a:sym typeface="Roboto"/>
            </a:endParaRPr>
          </a:p>
          <a:p>
            <a:pPr indent="-317500" lvl="1" marL="914400" rtl="0" algn="l">
              <a:spcBef>
                <a:spcPts val="0"/>
              </a:spcBef>
              <a:spcAft>
                <a:spcPts val="0"/>
              </a:spcAft>
              <a:buClr>
                <a:schemeClr val="dk1"/>
              </a:buClr>
              <a:buSzPts val="1400"/>
              <a:buFont typeface="Roboto"/>
              <a:buChar char="○"/>
            </a:pPr>
            <a:r>
              <a:rPr lang="en" sz="1400">
                <a:solidFill>
                  <a:schemeClr val="dk1"/>
                </a:solidFill>
                <a:latin typeface="Roboto"/>
                <a:ea typeface="Roboto"/>
                <a:cs typeface="Roboto"/>
                <a:sym typeface="Roboto"/>
              </a:rPr>
              <a:t>ChatGPT, Gemini, Microsoft Copilot, Consensus.app, Perplexity.ai</a:t>
            </a:r>
            <a:br>
              <a:rPr lang="en" sz="1400">
                <a:solidFill>
                  <a:schemeClr val="dk1"/>
                </a:solidFill>
                <a:latin typeface="Roboto"/>
                <a:ea typeface="Roboto"/>
                <a:cs typeface="Roboto"/>
                <a:sym typeface="Roboto"/>
              </a:rPr>
            </a:br>
            <a:endParaRPr sz="1400">
              <a:solidFill>
                <a:schemeClr val="dk1"/>
              </a:solidFill>
              <a:latin typeface="Roboto"/>
              <a:ea typeface="Roboto"/>
              <a:cs typeface="Roboto"/>
              <a:sym typeface="Roboto"/>
            </a:endParaRPr>
          </a:p>
          <a:p>
            <a:pPr indent="-292100" lvl="0" marL="457200" rtl="0" algn="l">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For images:</a:t>
            </a:r>
            <a:endParaRPr sz="1000">
              <a:solidFill>
                <a:schemeClr val="dk1"/>
              </a:solidFill>
              <a:latin typeface="Roboto"/>
              <a:ea typeface="Roboto"/>
              <a:cs typeface="Roboto"/>
              <a:sym typeface="Roboto"/>
            </a:endParaRPr>
          </a:p>
          <a:p>
            <a:pPr indent="-317500" lvl="1" marL="914400" rtl="0" algn="l">
              <a:spcBef>
                <a:spcPts val="0"/>
              </a:spcBef>
              <a:spcAft>
                <a:spcPts val="0"/>
              </a:spcAft>
              <a:buClr>
                <a:schemeClr val="dk1"/>
              </a:buClr>
              <a:buSzPts val="1400"/>
              <a:buFont typeface="Roboto"/>
              <a:buChar char="○"/>
            </a:pPr>
            <a:r>
              <a:rPr lang="en" sz="1400">
                <a:solidFill>
                  <a:schemeClr val="dk1"/>
                </a:solidFill>
                <a:latin typeface="Roboto"/>
                <a:ea typeface="Roboto"/>
                <a:cs typeface="Roboto"/>
                <a:sym typeface="Roboto"/>
              </a:rPr>
              <a:t>Midjourney, Stable Diffusion, Adobe Firefly</a:t>
            </a:r>
            <a:br>
              <a:rPr lang="en" sz="1400">
                <a:solidFill>
                  <a:schemeClr val="dk1"/>
                </a:solidFill>
                <a:latin typeface="Roboto"/>
                <a:ea typeface="Roboto"/>
                <a:cs typeface="Roboto"/>
                <a:sym typeface="Roboto"/>
              </a:rPr>
            </a:br>
            <a:endParaRPr sz="1400">
              <a:solidFill>
                <a:schemeClr val="dk1"/>
              </a:solidFill>
              <a:latin typeface="Roboto"/>
              <a:ea typeface="Roboto"/>
              <a:cs typeface="Roboto"/>
              <a:sym typeface="Roboto"/>
            </a:endParaRPr>
          </a:p>
          <a:p>
            <a:pPr indent="-292100" lvl="0" marL="457200" rtl="0" algn="l">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For music:</a:t>
            </a:r>
            <a:endParaRPr sz="1000">
              <a:solidFill>
                <a:schemeClr val="dk1"/>
              </a:solidFill>
              <a:latin typeface="Roboto"/>
              <a:ea typeface="Roboto"/>
              <a:cs typeface="Roboto"/>
              <a:sym typeface="Roboto"/>
            </a:endParaRPr>
          </a:p>
          <a:p>
            <a:pPr indent="-317500" lvl="1" marL="914400" rtl="0" algn="l">
              <a:spcBef>
                <a:spcPts val="0"/>
              </a:spcBef>
              <a:spcAft>
                <a:spcPts val="0"/>
              </a:spcAft>
              <a:buClr>
                <a:schemeClr val="dk1"/>
              </a:buClr>
              <a:buSzPts val="1400"/>
              <a:buFont typeface="Roboto"/>
              <a:buChar char="○"/>
            </a:pPr>
            <a:r>
              <a:rPr lang="en" sz="1400">
                <a:solidFill>
                  <a:schemeClr val="dk1"/>
                </a:solidFill>
                <a:latin typeface="Roboto"/>
                <a:ea typeface="Roboto"/>
                <a:cs typeface="Roboto"/>
                <a:sym typeface="Roboto"/>
              </a:rPr>
              <a:t>OpenAI Jukebox, Mubert Render, Boomy, Riffusion</a:t>
            </a:r>
            <a:br>
              <a:rPr lang="en" sz="1400">
                <a:solidFill>
                  <a:schemeClr val="dk1"/>
                </a:solidFill>
                <a:latin typeface="Roboto"/>
                <a:ea typeface="Roboto"/>
                <a:cs typeface="Roboto"/>
                <a:sym typeface="Roboto"/>
              </a:rPr>
            </a:br>
            <a:endParaRPr sz="1400">
              <a:solidFill>
                <a:schemeClr val="dk1"/>
              </a:solidFill>
              <a:latin typeface="Roboto"/>
              <a:ea typeface="Roboto"/>
              <a:cs typeface="Roboto"/>
              <a:sym typeface="Roboto"/>
            </a:endParaRPr>
          </a:p>
          <a:p>
            <a:pPr indent="-292100" lvl="0" marL="457200" rtl="0" algn="l">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For video:</a:t>
            </a:r>
            <a:endParaRPr sz="1000">
              <a:solidFill>
                <a:schemeClr val="dk1"/>
              </a:solidFill>
              <a:latin typeface="Roboto"/>
              <a:ea typeface="Roboto"/>
              <a:cs typeface="Roboto"/>
              <a:sym typeface="Roboto"/>
            </a:endParaRPr>
          </a:p>
          <a:p>
            <a:pPr indent="-317500" lvl="1" marL="914400" rtl="0" algn="l">
              <a:spcBef>
                <a:spcPts val="0"/>
              </a:spcBef>
              <a:spcAft>
                <a:spcPts val="0"/>
              </a:spcAft>
              <a:buClr>
                <a:schemeClr val="dk1"/>
              </a:buClr>
              <a:buSzPts val="1400"/>
              <a:buFont typeface="Roboto"/>
              <a:buChar char="○"/>
            </a:pPr>
            <a:r>
              <a:rPr lang="en" sz="1400">
                <a:solidFill>
                  <a:schemeClr val="dk1"/>
                </a:solidFill>
                <a:latin typeface="Roboto"/>
                <a:ea typeface="Roboto"/>
                <a:cs typeface="Roboto"/>
                <a:sym typeface="Roboto"/>
              </a:rPr>
              <a:t>Visla, Runway, Synthesia</a:t>
            </a:r>
            <a:endParaRPr sz="1400">
              <a:solidFill>
                <a:schemeClr val="dk1"/>
              </a:solidFill>
              <a:latin typeface="Roboto"/>
              <a:ea typeface="Roboto"/>
              <a:cs typeface="Roboto"/>
              <a:sym typeface="Roboto"/>
            </a:endParaRPr>
          </a:p>
          <a:p>
            <a:pPr indent="0" lvl="0" marL="914400" rtl="0" algn="l">
              <a:spcBef>
                <a:spcPts val="0"/>
              </a:spcBef>
              <a:spcAft>
                <a:spcPts val="0"/>
              </a:spcAft>
              <a:buNone/>
            </a:pPr>
            <a:r>
              <a:t/>
            </a:r>
            <a:endParaRPr sz="1400">
              <a:solidFill>
                <a:schemeClr val="dk1"/>
              </a:solidFill>
              <a:latin typeface="Roboto"/>
              <a:ea typeface="Roboto"/>
              <a:cs typeface="Roboto"/>
              <a:sym typeface="Roboto"/>
            </a:endParaRPr>
          </a:p>
          <a:p>
            <a:pPr indent="0" lvl="0" marL="0" rtl="0" algn="l">
              <a:spcBef>
                <a:spcPts val="0"/>
              </a:spcBef>
              <a:spcAft>
                <a:spcPts val="0"/>
              </a:spcAft>
              <a:buNone/>
            </a:pPr>
            <a:r>
              <a:rPr lang="en" sz="1000"/>
              <a:t>Non-generative AI tools have been included:</a:t>
            </a:r>
            <a:endParaRPr sz="1000"/>
          </a:p>
          <a:p>
            <a:pPr indent="-292100" lvl="0" marL="457200" rtl="0" algn="l">
              <a:spcBef>
                <a:spcPts val="0"/>
              </a:spcBef>
              <a:spcAft>
                <a:spcPts val="0"/>
              </a:spcAft>
              <a:buSzPts val="1000"/>
              <a:buChar char="-"/>
            </a:pPr>
            <a:r>
              <a:rPr lang="en" sz="1000">
                <a:solidFill>
                  <a:schemeClr val="dk1"/>
                </a:solidFill>
              </a:rPr>
              <a:t>Netflix recommender algorithm</a:t>
            </a:r>
            <a:endParaRPr sz="1000"/>
          </a:p>
          <a:p>
            <a:pPr indent="-292100" lvl="0" marL="457200" rtl="0" algn="l">
              <a:spcBef>
                <a:spcPts val="0"/>
              </a:spcBef>
              <a:spcAft>
                <a:spcPts val="0"/>
              </a:spcAft>
              <a:buSzPts val="1000"/>
              <a:buChar char="-"/>
            </a:pPr>
            <a:r>
              <a:rPr lang="en" sz="1000"/>
              <a:t>ML translation via Google Translate and DeepL</a:t>
            </a:r>
            <a:endParaRPr sz="1000"/>
          </a:p>
          <a:p>
            <a:pPr indent="-292100" lvl="0" marL="457200" rtl="0" algn="l">
              <a:spcBef>
                <a:spcPts val="0"/>
              </a:spcBef>
              <a:spcAft>
                <a:spcPts val="0"/>
              </a:spcAft>
              <a:buSzPts val="1000"/>
              <a:buChar char="-"/>
            </a:pPr>
            <a:r>
              <a:rPr lang="en" sz="1000"/>
              <a:t>Waze</a:t>
            </a:r>
            <a:endParaRPr sz="1000"/>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2d0c0451383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2d0c0451383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d06ed91f8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d06ed91f8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field of "</a:t>
            </a:r>
            <a:r>
              <a:rPr lang="en" u="sng">
                <a:solidFill>
                  <a:schemeClr val="hlink"/>
                </a:solidFill>
                <a:hlinkClick r:id="rId2"/>
              </a:rPr>
              <a:t>artificial intelligence research</a:t>
            </a:r>
            <a:r>
              <a:rPr lang="en">
                <a:solidFill>
                  <a:schemeClr val="dk1"/>
                </a:solidFill>
              </a:rPr>
              <a:t>" was founded as an academic discipline in 1956 (DARTMOUTH SUMMER RESEARCH PROJECT ON ARTIFICIAL INTELLIGENCE - proposed 1955) included discussion of Natural Language Processing, “Neuron Nets” and machine creativity using randomness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t>1966 - ELIZA chatbot - precursor to ChatGPT, used pattern </a:t>
            </a:r>
            <a:r>
              <a:rPr lang="en"/>
              <a:t>matching</a:t>
            </a:r>
            <a:r>
              <a:rPr lang="en"/>
              <a:t> and substitution methodologies to mimic human chatting</a:t>
            </a:r>
            <a:endParaRPr/>
          </a:p>
          <a:p>
            <a:pPr indent="0" lvl="0" marL="0" rtl="0" algn="l">
              <a:spcBef>
                <a:spcPts val="0"/>
              </a:spcBef>
              <a:spcAft>
                <a:spcPts val="0"/>
              </a:spcAft>
              <a:buNone/>
            </a:pPr>
            <a:r>
              <a:rPr lang="en"/>
              <a:t>1996 - DeepBlue Chess Computer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 AI gets used in many contexts. We see “AI” characters, like Jarvis and Friday from Iron Man, Karen in Spiderman, The Ship’s Computer in Star Trek, HAL from 2001: A Space Odyssey. Some AI fields include Machine Learning, Computer Vision, Natural Language Processing and Artificial Neural Networks. Since the release of ChatGPT3 to the public in November 2022, we’ve increasingly seen AI used as a marketing term, whether new generative AI has been implemented or simply to describe/rebrand machine learning integrations.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c21b16af4b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c21b16af4b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reality also includes that this has been a field of research since 1956, so named as to attract research funding and it continues in this tradition today of being a way to pump up the value of your product in the eyes of investors and consumers.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"star trek is misleading because the model it shows is 'ask and get answer' about anything; what really happens is that it turns the prompt into tokens and then replies back with a remix of similar tokens from within what it has ingested. it does not understand" - AA</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caa04addb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caa04addb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of these are simply algorithms, others are machine learning applications, and more specific types of ML like Artificial Neural Networks, Deep Learning or LLMs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“Automated access to human labour” is more than just crowdsourcing: </a:t>
            </a:r>
            <a:endParaRPr/>
          </a:p>
          <a:p>
            <a:pPr indent="0" lvl="0" marL="0" rtl="0" algn="l">
              <a:spcBef>
                <a:spcPts val="0"/>
              </a:spcBef>
              <a:spcAft>
                <a:spcPts val="0"/>
              </a:spcAft>
              <a:buNone/>
            </a:pPr>
            <a:r>
              <a:rPr lang="en"/>
              <a:t>Conlisk, S. (2023, August 10). </a:t>
            </a:r>
            <a:r>
              <a:rPr i="1" lang="en"/>
              <a:t>How Lyft uses AI to get you where you want to go, faster</a:t>
            </a:r>
            <a:r>
              <a:rPr lang="en"/>
              <a:t> [Blog]. Lyft Rev//. </a:t>
            </a:r>
            <a:r>
              <a:rPr lang="en" u="sng">
                <a:solidFill>
                  <a:schemeClr val="hlink"/>
                </a:solidFill>
                <a:hlinkClick r:id="rId2"/>
              </a:rPr>
              <a:t>https://www.lyft.com/blog/posts/how-lyft-uses-ai-to-get-you-where-you-want-to-go-faster</a:t>
            </a:r>
            <a:endParaRPr/>
          </a:p>
          <a:p>
            <a:pPr indent="45720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Bender, E. (Director). (2023, October 1). How should regulators think about “AI”? </a:t>
            </a:r>
            <a:r>
              <a:rPr lang="en" u="sng">
                <a:solidFill>
                  <a:schemeClr val="hlink"/>
                </a:solidFill>
                <a:hlinkClick r:id="rId3"/>
              </a:rPr>
              <a:t>https://www.youtube.com/watch?v=eK0md9tQ1KY</a:t>
            </a: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c21b16af4b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c21b16af4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inspired by (Sanders &amp; Schmidt, 2023)</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caa04addb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caa04addb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works like your phone’s autocomplete. “Spicy autocomplete”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parrots were a cc0 license with no listed artist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Emily M. Bender, Timnit Gebru, Angelina McMillan-Major, and Shmargaret Shmitchell. 2021. </a:t>
            </a:r>
            <a:r>
              <a:rPr i="1" lang="en"/>
              <a:t>On the Dangers of Stochastic Parrots: Can Language Models Be Too Big?</a:t>
            </a:r>
            <a:r>
              <a:rPr lang="en"/>
              <a:t>. In Conference on Fairness, Accountability, and Transparency (FAccT ’21), March 3–10, 2021, Virtual Event, Canada. ACM, New York, NY, USA, 14 pages. https://doi.org/10.1145/3442188.3445922</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cfa7f44072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cfa7f44072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Invents citations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Asking exam questions to chatGPT and correcting the answers.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0.jpg"/><Relationship Id="rId4" Type="http://schemas.openxmlformats.org/officeDocument/2006/relationships/image" Target="../media/image26.jpg"/><Relationship Id="rId5"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4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4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4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4.jpg"/><Relationship Id="rId4" Type="http://schemas.openxmlformats.org/officeDocument/2006/relationships/image" Target="../media/image28.jpg"/><Relationship Id="rId5" Type="http://schemas.openxmlformats.org/officeDocument/2006/relationships/image" Target="../media/image2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7.jpg"/><Relationship Id="rId4" Type="http://schemas.openxmlformats.org/officeDocument/2006/relationships/image" Target="../media/image24.jpg"/><Relationship Id="rId5" Type="http://schemas.openxmlformats.org/officeDocument/2006/relationships/hyperlink" Target="https://arxiv.org/pdf/2203.02155.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bit.ly/VRSLA24" TargetMode="Externa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5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0.jpg"/><Relationship Id="rId4" Type="http://schemas.openxmlformats.org/officeDocument/2006/relationships/image" Target="../media/image3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36.jpg"/><Relationship Id="rId4" Type="http://schemas.openxmlformats.org/officeDocument/2006/relationships/image" Target="../media/image38.jpg"/><Relationship Id="rId5" Type="http://schemas.openxmlformats.org/officeDocument/2006/relationships/image" Target="../media/image3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4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7.jpg"/><Relationship Id="rId4" Type="http://schemas.openxmlformats.org/officeDocument/2006/relationships/hyperlink" Target="https://www.elsevier.com/products/scopus/scopus-ai"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43.jpg"/><Relationship Id="rId4" Type="http://schemas.openxmlformats.org/officeDocument/2006/relationships/image" Target="../media/image39.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45.jpg"/><Relationship Id="rId4" Type="http://schemas.openxmlformats.org/officeDocument/2006/relationships/image" Target="../media/image4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55.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4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44.jpg"/><Relationship Id="rId4" Type="http://schemas.openxmlformats.org/officeDocument/2006/relationships/image" Target="../media/image54.jpg"/><Relationship Id="rId5" Type="http://schemas.openxmlformats.org/officeDocument/2006/relationships/image" Target="../media/image48.jpg"/><Relationship Id="rId6" Type="http://schemas.openxmlformats.org/officeDocument/2006/relationships/image" Target="../media/image52.jpg"/><Relationship Id="rId7" Type="http://schemas.openxmlformats.org/officeDocument/2006/relationships/image" Target="../media/image47.jpg"/><Relationship Id="rId8" Type="http://schemas.openxmlformats.org/officeDocument/2006/relationships/hyperlink" Target="https://data-feminism.mitpress.mit.edu/" TargetMode="External"/></Relationships>
</file>

<file path=ppt/slides/_rels/slide3.xml.rels><?xml version="1.0" encoding="UTF-8" standalone="yes"?><Relationships xmlns="http://schemas.openxmlformats.org/package/2006/relationships"><Relationship Id="rId20" Type="http://schemas.openxmlformats.org/officeDocument/2006/relationships/image" Target="../media/image21.png"/><Relationship Id="rId11" Type="http://schemas.openxmlformats.org/officeDocument/2006/relationships/image" Target="../media/image17.png"/><Relationship Id="rId10" Type="http://schemas.openxmlformats.org/officeDocument/2006/relationships/image" Target="../media/image16.jpg"/><Relationship Id="rId21" Type="http://schemas.openxmlformats.org/officeDocument/2006/relationships/image" Target="../media/image15.png"/><Relationship Id="rId13" Type="http://schemas.openxmlformats.org/officeDocument/2006/relationships/image" Target="../media/image4.png"/><Relationship Id="rId12" Type="http://schemas.openxmlformats.org/officeDocument/2006/relationships/image" Target="../media/image12.jpg"/><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8.png"/><Relationship Id="rId4" Type="http://schemas.openxmlformats.org/officeDocument/2006/relationships/image" Target="../media/image9.png"/><Relationship Id="rId9" Type="http://schemas.openxmlformats.org/officeDocument/2006/relationships/image" Target="../media/image32.jpg"/><Relationship Id="rId15" Type="http://schemas.openxmlformats.org/officeDocument/2006/relationships/image" Target="../media/image2.png"/><Relationship Id="rId14" Type="http://schemas.openxmlformats.org/officeDocument/2006/relationships/image" Target="../media/image11.jpg"/><Relationship Id="rId17" Type="http://schemas.openxmlformats.org/officeDocument/2006/relationships/image" Target="../media/image14.jpg"/><Relationship Id="rId16" Type="http://schemas.openxmlformats.org/officeDocument/2006/relationships/image" Target="../media/image57.png"/><Relationship Id="rId5" Type="http://schemas.openxmlformats.org/officeDocument/2006/relationships/image" Target="../media/image31.png"/><Relationship Id="rId19" Type="http://schemas.openxmlformats.org/officeDocument/2006/relationships/image" Target="../media/image3.png"/><Relationship Id="rId6" Type="http://schemas.openxmlformats.org/officeDocument/2006/relationships/image" Target="../media/image7.png"/><Relationship Id="rId18" Type="http://schemas.openxmlformats.org/officeDocument/2006/relationships/image" Target="../media/image6.png"/><Relationship Id="rId7" Type="http://schemas.openxmlformats.org/officeDocument/2006/relationships/image" Target="../media/image5.png"/><Relationship Id="rId8"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 Id="rId3" Type="http://schemas.openxmlformats.org/officeDocument/2006/relationships/hyperlink" Target="https://bit.ly/VRSLA24-bib" TargetMode="External"/><Relationship Id="rId4" Type="http://schemas.openxmlformats.org/officeDocument/2006/relationships/image" Target="../media/image5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hyperlink" Target="https://thenounproject.com/browse/icons/term/umbrella/" TargetMode="External"/><Relationship Id="rId5" Type="http://schemas.openxmlformats.org/officeDocument/2006/relationships/hyperlink" Target="https://thenounproject.com/browse/icons/term/umbrell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youtube.com/watch?v=eK0md9tQ1K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5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5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AI, Bias, and Libraries</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2200"/>
              <a:t>Veronica Ramshaw (they/them) - </a:t>
            </a:r>
            <a:r>
              <a:rPr lang="en" sz="2200"/>
              <a:t>University of Regina</a:t>
            </a:r>
            <a:endParaRPr sz="2200"/>
          </a:p>
        </p:txBody>
      </p:sp>
      <p:pic>
        <p:nvPicPr>
          <p:cNvPr id="56" name="Google Shape;56;p13"/>
          <p:cNvPicPr preferRelativeResize="0"/>
          <p:nvPr/>
        </p:nvPicPr>
        <p:blipFill>
          <a:blip r:embed="rId3">
            <a:alphaModFix/>
          </a:blip>
          <a:stretch>
            <a:fillRect/>
          </a:stretch>
        </p:blipFill>
        <p:spPr>
          <a:xfrm>
            <a:off x="5609225" y="4345750"/>
            <a:ext cx="3369201" cy="6425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5" name="Shape 155"/>
        <p:cNvGrpSpPr/>
        <p:nvPr/>
      </p:nvGrpSpPr>
      <p:grpSpPr>
        <a:xfrm>
          <a:off x="0" y="0"/>
          <a:ext cx="0" cy="0"/>
          <a:chOff x="0" y="0"/>
          <a:chExt cx="0" cy="0"/>
        </a:xfrm>
      </p:grpSpPr>
      <p:sp>
        <p:nvSpPr>
          <p:cNvPr id="156" name="Google Shape;156;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LLMs are great at simply making things up!</a:t>
            </a:r>
            <a:endParaRPr/>
          </a:p>
        </p:txBody>
      </p:sp>
      <p:pic>
        <p:nvPicPr>
          <p:cNvPr id="157" name="Google Shape;157;p22"/>
          <p:cNvPicPr preferRelativeResize="0"/>
          <p:nvPr/>
        </p:nvPicPr>
        <p:blipFill>
          <a:blip r:embed="rId3">
            <a:alphaModFix/>
          </a:blip>
          <a:stretch>
            <a:fillRect/>
          </a:stretch>
        </p:blipFill>
        <p:spPr>
          <a:xfrm>
            <a:off x="707900" y="1074875"/>
            <a:ext cx="7728202" cy="38209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Compare AI tools</a:t>
            </a:r>
            <a:endParaRPr/>
          </a:p>
        </p:txBody>
      </p:sp>
      <p:pic>
        <p:nvPicPr>
          <p:cNvPr id="163" name="Google Shape;163;p23"/>
          <p:cNvPicPr preferRelativeResize="0"/>
          <p:nvPr/>
        </p:nvPicPr>
        <p:blipFill rotWithShape="1">
          <a:blip r:embed="rId3">
            <a:alphaModFix/>
          </a:blip>
          <a:srcRect b="0" l="0" r="5311" t="0"/>
          <a:stretch/>
        </p:blipFill>
        <p:spPr>
          <a:xfrm>
            <a:off x="0" y="0"/>
            <a:ext cx="4447201" cy="5143499"/>
          </a:xfrm>
          <a:prstGeom prst="rect">
            <a:avLst/>
          </a:prstGeom>
          <a:noFill/>
          <a:ln>
            <a:noFill/>
          </a:ln>
        </p:spPr>
      </p:pic>
      <p:pic>
        <p:nvPicPr>
          <p:cNvPr id="164" name="Google Shape;164;p23"/>
          <p:cNvPicPr preferRelativeResize="0"/>
          <p:nvPr/>
        </p:nvPicPr>
        <p:blipFill>
          <a:blip r:embed="rId4">
            <a:alphaModFix/>
          </a:blip>
          <a:stretch>
            <a:fillRect/>
          </a:stretch>
        </p:blipFill>
        <p:spPr>
          <a:xfrm>
            <a:off x="4447200" y="402200"/>
            <a:ext cx="4696801" cy="4339087"/>
          </a:xfrm>
          <a:prstGeom prst="rect">
            <a:avLst/>
          </a:prstGeom>
          <a:noFill/>
          <a:ln>
            <a:noFill/>
          </a:ln>
        </p:spPr>
      </p:pic>
      <p:pic>
        <p:nvPicPr>
          <p:cNvPr descr="File:Perplexity AI logo.svg" id="165" name="Google Shape;165;p23"/>
          <p:cNvPicPr preferRelativeResize="0"/>
          <p:nvPr/>
        </p:nvPicPr>
        <p:blipFill>
          <a:blip r:embed="rId5">
            <a:alphaModFix/>
          </a:blip>
          <a:stretch>
            <a:fillRect/>
          </a:stretch>
        </p:blipFill>
        <p:spPr>
          <a:xfrm>
            <a:off x="4447200" y="48725"/>
            <a:ext cx="955025" cy="2294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pic>
        <p:nvPicPr>
          <p:cNvPr id="170" name="Google Shape;170;p24"/>
          <p:cNvPicPr preferRelativeResize="0"/>
          <p:nvPr/>
        </p:nvPicPr>
        <p:blipFill>
          <a:blip r:embed="rId3">
            <a:alphaModFix/>
          </a:blip>
          <a:stretch>
            <a:fillRect/>
          </a:stretch>
        </p:blipFill>
        <p:spPr>
          <a:xfrm>
            <a:off x="1677688" y="0"/>
            <a:ext cx="5788619" cy="5143500"/>
          </a:xfrm>
          <a:prstGeom prst="rect">
            <a:avLst/>
          </a:prstGeom>
          <a:noFill/>
          <a:ln>
            <a:noFill/>
          </a:ln>
        </p:spPr>
      </p:pic>
      <p:sp>
        <p:nvSpPr>
          <p:cNvPr id="171" name="Google Shape;171;p24"/>
          <p:cNvSpPr txBox="1"/>
          <p:nvPr/>
        </p:nvSpPr>
        <p:spPr>
          <a:xfrm>
            <a:off x="0" y="0"/>
            <a:ext cx="4658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consensus.app</a:t>
            </a:r>
            <a:endParaRPr sz="1800">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Lifecycle of Bias in AI</a:t>
            </a:r>
            <a:endParaRPr/>
          </a:p>
        </p:txBody>
      </p:sp>
      <p:pic>
        <p:nvPicPr>
          <p:cNvPr id="177" name="Google Shape;177;p25"/>
          <p:cNvPicPr preferRelativeResize="0"/>
          <p:nvPr/>
        </p:nvPicPr>
        <p:blipFill>
          <a:blip r:embed="rId3">
            <a:alphaModFix/>
          </a:blip>
          <a:stretch>
            <a:fillRect/>
          </a:stretch>
        </p:blipFill>
        <p:spPr>
          <a:xfrm>
            <a:off x="363775" y="1069050"/>
            <a:ext cx="8294702" cy="4074451"/>
          </a:xfrm>
          <a:prstGeom prst="rect">
            <a:avLst/>
          </a:prstGeom>
          <a:noFill/>
          <a:ln>
            <a:noFill/>
          </a:ln>
        </p:spPr>
      </p:pic>
      <p:sp>
        <p:nvSpPr>
          <p:cNvPr id="178" name="Google Shape;178;p25"/>
          <p:cNvSpPr/>
          <p:nvPr/>
        </p:nvSpPr>
        <p:spPr>
          <a:xfrm>
            <a:off x="5699225" y="1507750"/>
            <a:ext cx="2175300" cy="590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9" name="Google Shape;179;p25"/>
          <p:cNvSpPr txBox="1"/>
          <p:nvPr/>
        </p:nvSpPr>
        <p:spPr>
          <a:xfrm>
            <a:off x="7388950" y="4743300"/>
            <a:ext cx="1755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(Hendrycks, 2024)</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Black box decision making</a:t>
            </a:r>
            <a:endParaRPr/>
          </a:p>
        </p:txBody>
      </p:sp>
      <p:pic>
        <p:nvPicPr>
          <p:cNvPr id="185" name="Google Shape;185;p26"/>
          <p:cNvPicPr preferRelativeResize="0"/>
          <p:nvPr/>
        </p:nvPicPr>
        <p:blipFill rotWithShape="1">
          <a:blip r:embed="rId3">
            <a:alphaModFix/>
          </a:blip>
          <a:srcRect b="26005" l="31928" r="27778" t="28993"/>
          <a:stretch/>
        </p:blipFill>
        <p:spPr>
          <a:xfrm>
            <a:off x="1284619" y="1351100"/>
            <a:ext cx="6574751" cy="3606925"/>
          </a:xfrm>
          <a:prstGeom prst="rect">
            <a:avLst/>
          </a:prstGeom>
          <a:noFill/>
          <a:ln>
            <a:noFill/>
          </a:ln>
        </p:spPr>
      </p:pic>
      <p:sp>
        <p:nvSpPr>
          <p:cNvPr id="186" name="Google Shape;186;p26"/>
          <p:cNvSpPr/>
          <p:nvPr/>
        </p:nvSpPr>
        <p:spPr>
          <a:xfrm>
            <a:off x="1166825" y="1190625"/>
            <a:ext cx="6798600" cy="3774300"/>
          </a:xfrm>
          <a:prstGeom prst="rect">
            <a:avLst/>
          </a:prstGeom>
          <a:noFill/>
          <a:ln cap="flat" cmpd="sng" w="1143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7"/>
          <p:cNvSpPr txBox="1"/>
          <p:nvPr>
            <p:ph type="title"/>
          </p:nvPr>
        </p:nvSpPr>
        <p:spPr>
          <a:xfrm>
            <a:off x="402125"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Overall Bias</a:t>
            </a:r>
            <a:endParaRPr/>
          </a:p>
        </p:txBody>
      </p:sp>
      <p:sp>
        <p:nvSpPr>
          <p:cNvPr id="192" name="Google Shape;192;p27"/>
          <p:cNvSpPr txBox="1"/>
          <p:nvPr>
            <p:ph idx="1" type="body"/>
          </p:nvPr>
        </p:nvSpPr>
        <p:spPr>
          <a:xfrm>
            <a:off x="469975"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3000"/>
              <a:t>W</a:t>
            </a:r>
            <a:r>
              <a:rPr lang="en" sz="3000"/>
              <a:t> estern</a:t>
            </a:r>
            <a:endParaRPr sz="3000"/>
          </a:p>
          <a:p>
            <a:pPr indent="0" lvl="0" marL="0" rtl="0" algn="l">
              <a:spcBef>
                <a:spcPts val="1200"/>
              </a:spcBef>
              <a:spcAft>
                <a:spcPts val="0"/>
              </a:spcAft>
              <a:buNone/>
            </a:pPr>
            <a:r>
              <a:rPr b="1" lang="en" sz="3000"/>
              <a:t>E</a:t>
            </a:r>
            <a:r>
              <a:rPr lang="en" sz="3000"/>
              <a:t> ducated</a:t>
            </a:r>
            <a:endParaRPr sz="3000"/>
          </a:p>
          <a:p>
            <a:pPr indent="0" lvl="0" marL="0" rtl="0" algn="l">
              <a:spcBef>
                <a:spcPts val="1200"/>
              </a:spcBef>
              <a:spcAft>
                <a:spcPts val="0"/>
              </a:spcAft>
              <a:buNone/>
            </a:pPr>
            <a:r>
              <a:rPr b="1" lang="en" sz="3000"/>
              <a:t>I</a:t>
            </a:r>
            <a:r>
              <a:rPr lang="en" sz="3000"/>
              <a:t> ndustrialized</a:t>
            </a:r>
            <a:endParaRPr sz="3000"/>
          </a:p>
          <a:p>
            <a:pPr indent="0" lvl="0" marL="0" rtl="0" algn="l">
              <a:spcBef>
                <a:spcPts val="1200"/>
              </a:spcBef>
              <a:spcAft>
                <a:spcPts val="0"/>
              </a:spcAft>
              <a:buNone/>
            </a:pPr>
            <a:r>
              <a:rPr b="1" lang="en" sz="3000"/>
              <a:t>R</a:t>
            </a:r>
            <a:r>
              <a:rPr lang="en" sz="3000"/>
              <a:t> ich</a:t>
            </a:r>
            <a:endParaRPr sz="3000"/>
          </a:p>
          <a:p>
            <a:pPr indent="0" lvl="0" marL="0" rtl="0" algn="l">
              <a:spcBef>
                <a:spcPts val="1200"/>
              </a:spcBef>
              <a:spcAft>
                <a:spcPts val="1200"/>
              </a:spcAft>
              <a:buNone/>
            </a:pPr>
            <a:r>
              <a:rPr b="1" lang="en" sz="3000"/>
              <a:t>D</a:t>
            </a:r>
            <a:r>
              <a:rPr lang="en" sz="3000"/>
              <a:t> emocratic</a:t>
            </a:r>
            <a:endParaRPr sz="3000"/>
          </a:p>
        </p:txBody>
      </p:sp>
      <p:pic>
        <p:nvPicPr>
          <p:cNvPr id="193" name="Google Shape;193;p27"/>
          <p:cNvPicPr preferRelativeResize="0"/>
          <p:nvPr/>
        </p:nvPicPr>
        <p:blipFill>
          <a:blip r:embed="rId3">
            <a:alphaModFix/>
          </a:blip>
          <a:stretch>
            <a:fillRect/>
          </a:stretch>
        </p:blipFill>
        <p:spPr>
          <a:xfrm>
            <a:off x="4004400" y="0"/>
            <a:ext cx="4086907" cy="5143500"/>
          </a:xfrm>
          <a:prstGeom prst="rect">
            <a:avLst/>
          </a:prstGeom>
          <a:noFill/>
          <a:ln>
            <a:noFill/>
          </a:ln>
        </p:spPr>
      </p:pic>
      <p:sp>
        <p:nvSpPr>
          <p:cNvPr id="194" name="Google Shape;194;p27"/>
          <p:cNvSpPr txBox="1"/>
          <p:nvPr/>
        </p:nvSpPr>
        <p:spPr>
          <a:xfrm>
            <a:off x="7524600" y="4799825"/>
            <a:ext cx="1619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(Atari et al., 2023)</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pic>
        <p:nvPicPr>
          <p:cNvPr id="199" name="Google Shape;199;p28"/>
          <p:cNvPicPr preferRelativeResize="0"/>
          <p:nvPr/>
        </p:nvPicPr>
        <p:blipFill>
          <a:blip r:embed="rId3">
            <a:alphaModFix/>
          </a:blip>
          <a:stretch>
            <a:fillRect/>
          </a:stretch>
        </p:blipFill>
        <p:spPr>
          <a:xfrm>
            <a:off x="0" y="0"/>
            <a:ext cx="4519351" cy="1822600"/>
          </a:xfrm>
          <a:prstGeom prst="rect">
            <a:avLst/>
          </a:prstGeom>
          <a:noFill/>
          <a:ln>
            <a:noFill/>
          </a:ln>
        </p:spPr>
      </p:pic>
      <p:pic>
        <p:nvPicPr>
          <p:cNvPr id="200" name="Google Shape;200;p28"/>
          <p:cNvPicPr preferRelativeResize="0"/>
          <p:nvPr/>
        </p:nvPicPr>
        <p:blipFill>
          <a:blip r:embed="rId4">
            <a:alphaModFix/>
          </a:blip>
          <a:stretch>
            <a:fillRect/>
          </a:stretch>
        </p:blipFill>
        <p:spPr>
          <a:xfrm>
            <a:off x="0" y="1822600"/>
            <a:ext cx="4625482" cy="3016100"/>
          </a:xfrm>
          <a:prstGeom prst="rect">
            <a:avLst/>
          </a:prstGeom>
          <a:noFill/>
          <a:ln>
            <a:noFill/>
          </a:ln>
        </p:spPr>
      </p:pic>
      <p:pic>
        <p:nvPicPr>
          <p:cNvPr id="201" name="Google Shape;201;p28"/>
          <p:cNvPicPr preferRelativeResize="0"/>
          <p:nvPr/>
        </p:nvPicPr>
        <p:blipFill rotWithShape="1">
          <a:blip r:embed="rId5">
            <a:alphaModFix/>
          </a:blip>
          <a:srcRect b="0" l="0" r="8525" t="0"/>
          <a:stretch/>
        </p:blipFill>
        <p:spPr>
          <a:xfrm>
            <a:off x="4625475" y="0"/>
            <a:ext cx="4519350" cy="49593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05" name="Shape 205"/>
        <p:cNvGrpSpPr/>
        <p:nvPr/>
      </p:nvGrpSpPr>
      <p:grpSpPr>
        <a:xfrm>
          <a:off x="0" y="0"/>
          <a:ext cx="0" cy="0"/>
          <a:chOff x="0" y="0"/>
          <a:chExt cx="0" cy="0"/>
        </a:xfrm>
      </p:grpSpPr>
      <p:pic>
        <p:nvPicPr>
          <p:cNvPr id="206" name="Google Shape;206;p29"/>
          <p:cNvPicPr preferRelativeResize="0"/>
          <p:nvPr/>
        </p:nvPicPr>
        <p:blipFill>
          <a:blip r:embed="rId3">
            <a:alphaModFix/>
          </a:blip>
          <a:stretch>
            <a:fillRect/>
          </a:stretch>
        </p:blipFill>
        <p:spPr>
          <a:xfrm>
            <a:off x="689902" y="63035"/>
            <a:ext cx="7764199" cy="5017441"/>
          </a:xfrm>
          <a:prstGeom prst="rect">
            <a:avLst/>
          </a:prstGeom>
          <a:noFill/>
          <a:ln>
            <a:noFill/>
          </a:ln>
        </p:spPr>
      </p:pic>
      <p:sp>
        <p:nvSpPr>
          <p:cNvPr id="207" name="Google Shape;207;p29"/>
          <p:cNvSpPr txBox="1"/>
          <p:nvPr/>
        </p:nvSpPr>
        <p:spPr>
          <a:xfrm>
            <a:off x="7393775" y="4798225"/>
            <a:ext cx="1750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(Omiye et al., 2023)</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1" name="Shape 211"/>
        <p:cNvGrpSpPr/>
        <p:nvPr/>
      </p:nvGrpSpPr>
      <p:grpSpPr>
        <a:xfrm>
          <a:off x="0" y="0"/>
          <a:ext cx="0" cy="0"/>
          <a:chOff x="0" y="0"/>
          <a:chExt cx="0" cy="0"/>
        </a:xfrm>
      </p:grpSpPr>
      <p:sp>
        <p:nvSpPr>
          <p:cNvPr id="212" name="Google Shape;212;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Bias in the Machine: Anchoring bias</a:t>
            </a:r>
            <a:endParaRPr/>
          </a:p>
        </p:txBody>
      </p:sp>
      <p:sp>
        <p:nvSpPr>
          <p:cNvPr id="213" name="Google Shape;213;p30"/>
          <p:cNvSpPr txBox="1"/>
          <p:nvPr/>
        </p:nvSpPr>
        <p:spPr>
          <a:xfrm>
            <a:off x="131725" y="1152475"/>
            <a:ext cx="3314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Why is it important to eat socks after meditating? In 2022 the answer was:</a:t>
            </a:r>
            <a:endParaRPr/>
          </a:p>
        </p:txBody>
      </p:sp>
      <p:pic>
        <p:nvPicPr>
          <p:cNvPr id="214" name="Google Shape;214;p30"/>
          <p:cNvPicPr preferRelativeResize="0"/>
          <p:nvPr/>
        </p:nvPicPr>
        <p:blipFill>
          <a:blip r:embed="rId3">
            <a:alphaModFix/>
          </a:blip>
          <a:stretch>
            <a:fillRect/>
          </a:stretch>
        </p:blipFill>
        <p:spPr>
          <a:xfrm>
            <a:off x="131725" y="1902825"/>
            <a:ext cx="4644700" cy="2681825"/>
          </a:xfrm>
          <a:prstGeom prst="rect">
            <a:avLst/>
          </a:prstGeom>
          <a:noFill/>
          <a:ln>
            <a:noFill/>
          </a:ln>
        </p:spPr>
      </p:pic>
      <p:pic>
        <p:nvPicPr>
          <p:cNvPr id="215" name="Google Shape;215;p30"/>
          <p:cNvPicPr preferRelativeResize="0"/>
          <p:nvPr/>
        </p:nvPicPr>
        <p:blipFill>
          <a:blip r:embed="rId4">
            <a:alphaModFix/>
          </a:blip>
          <a:stretch>
            <a:fillRect/>
          </a:stretch>
        </p:blipFill>
        <p:spPr>
          <a:xfrm>
            <a:off x="4970200" y="1768075"/>
            <a:ext cx="4062775" cy="2736014"/>
          </a:xfrm>
          <a:prstGeom prst="rect">
            <a:avLst/>
          </a:prstGeom>
          <a:noFill/>
          <a:ln>
            <a:noFill/>
          </a:ln>
        </p:spPr>
      </p:pic>
      <p:sp>
        <p:nvSpPr>
          <p:cNvPr id="216" name="Google Shape;216;p30"/>
          <p:cNvSpPr txBox="1"/>
          <p:nvPr/>
        </p:nvSpPr>
        <p:spPr>
          <a:xfrm>
            <a:off x="776200" y="4584650"/>
            <a:ext cx="3053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5"/>
              </a:rPr>
              <a:t>https://arxiv.org/pdf/2203.02155.pdf</a:t>
            </a:r>
            <a:r>
              <a:rPr lang="en"/>
              <a:t> </a:t>
            </a:r>
            <a:endParaRPr/>
          </a:p>
        </p:txBody>
      </p:sp>
      <p:sp>
        <p:nvSpPr>
          <p:cNvPr id="217" name="Google Shape;217;p30"/>
          <p:cNvSpPr txBox="1"/>
          <p:nvPr/>
        </p:nvSpPr>
        <p:spPr>
          <a:xfrm>
            <a:off x="5040000" y="1324675"/>
            <a:ext cx="4129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Though</a:t>
            </a:r>
            <a:r>
              <a:rPr lang="en" sz="1800">
                <a:solidFill>
                  <a:schemeClr val="dk2"/>
                </a:solidFill>
              </a:rPr>
              <a:t> in 2024:</a:t>
            </a:r>
            <a:endParaRPr sz="1800">
              <a:solidFill>
                <a:schemeClr val="dk2"/>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Biases in the human operator</a:t>
            </a:r>
            <a:endParaRPr/>
          </a:p>
        </p:txBody>
      </p:sp>
      <p:sp>
        <p:nvSpPr>
          <p:cNvPr id="223" name="Google Shape;223;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lnSpc>
                <a:spcPct val="200000"/>
              </a:lnSpc>
              <a:spcBef>
                <a:spcPts val="0"/>
              </a:spcBef>
              <a:spcAft>
                <a:spcPts val="0"/>
              </a:spcAft>
              <a:buSzPts val="1800"/>
              <a:buChar char="●"/>
            </a:pPr>
            <a:r>
              <a:rPr lang="en"/>
              <a:t>Confirmation bias</a:t>
            </a:r>
            <a:endParaRPr/>
          </a:p>
          <a:p>
            <a:pPr indent="-317500" lvl="1" marL="914400" rtl="0" algn="l">
              <a:lnSpc>
                <a:spcPct val="200000"/>
              </a:lnSpc>
              <a:spcBef>
                <a:spcPts val="0"/>
              </a:spcBef>
              <a:spcAft>
                <a:spcPts val="0"/>
              </a:spcAft>
              <a:buSzPts val="1400"/>
              <a:buChar char="○"/>
            </a:pPr>
            <a:r>
              <a:rPr lang="en"/>
              <a:t>The way you phrase prompts can encourage an LLM to answer in alignment with your </a:t>
            </a:r>
            <a:r>
              <a:rPr lang="en"/>
              <a:t>preconceived</a:t>
            </a:r>
            <a:r>
              <a:rPr lang="en"/>
              <a:t> notions</a:t>
            </a:r>
            <a:endParaRPr/>
          </a:p>
          <a:p>
            <a:pPr indent="-342900" lvl="0" marL="457200" rtl="0" algn="l">
              <a:lnSpc>
                <a:spcPct val="200000"/>
              </a:lnSpc>
              <a:spcBef>
                <a:spcPts val="0"/>
              </a:spcBef>
              <a:spcAft>
                <a:spcPts val="0"/>
              </a:spcAft>
              <a:buSzPts val="1800"/>
              <a:buChar char="●"/>
            </a:pPr>
            <a:r>
              <a:rPr lang="en"/>
              <a:t>Automation bias</a:t>
            </a:r>
            <a:endParaRPr/>
          </a:p>
          <a:p>
            <a:pPr indent="-317500" lvl="1" marL="914400" rtl="0" algn="l">
              <a:lnSpc>
                <a:spcPct val="200000"/>
              </a:lnSpc>
              <a:spcBef>
                <a:spcPts val="0"/>
              </a:spcBef>
              <a:spcAft>
                <a:spcPts val="0"/>
              </a:spcAft>
              <a:buSzPts val="1400"/>
              <a:buChar char="○"/>
            </a:pPr>
            <a:r>
              <a:rPr lang="en"/>
              <a:t>Humans are quick to accept computer outputs as fact without further verification</a:t>
            </a:r>
            <a:endParaRPr/>
          </a:p>
          <a:p>
            <a:pPr indent="0" lvl="0" marL="457200" rtl="0" algn="l">
              <a:lnSpc>
                <a:spcPct val="200000"/>
              </a:lnSpc>
              <a:spcBef>
                <a:spcPts val="1200"/>
              </a:spcBef>
              <a:spcAft>
                <a:spcPts val="12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Agenda</a:t>
            </a:r>
            <a:endParaRPr/>
          </a:p>
        </p:txBody>
      </p:sp>
      <p:sp>
        <p:nvSpPr>
          <p:cNvPr id="62" name="Google Shape;62;p14"/>
          <p:cNvSpPr txBox="1"/>
          <p:nvPr>
            <p:ph idx="1" type="body"/>
          </p:nvPr>
        </p:nvSpPr>
        <p:spPr>
          <a:xfrm>
            <a:off x="311700" y="1395750"/>
            <a:ext cx="5657100" cy="2352000"/>
          </a:xfrm>
          <a:prstGeom prst="rect">
            <a:avLst/>
          </a:prstGeom>
        </p:spPr>
        <p:txBody>
          <a:bodyPr anchorCtr="0" anchor="t" bIns="91425" lIns="91425" spcFirstLastPara="1" rIns="91425" wrap="square" tIns="91425">
            <a:normAutofit/>
          </a:bodyPr>
          <a:lstStyle/>
          <a:p>
            <a:pPr indent="-342900" lvl="0" marL="457200" rtl="0" algn="l">
              <a:lnSpc>
                <a:spcPct val="200000"/>
              </a:lnSpc>
              <a:spcBef>
                <a:spcPts val="0"/>
              </a:spcBef>
              <a:spcAft>
                <a:spcPts val="0"/>
              </a:spcAft>
              <a:buSzPts val="1800"/>
              <a:buChar char="●"/>
            </a:pPr>
            <a:r>
              <a:rPr lang="en"/>
              <a:t>Understanding “Artificial Intelligence”?</a:t>
            </a:r>
            <a:endParaRPr/>
          </a:p>
          <a:p>
            <a:pPr indent="-342900" lvl="0" marL="457200" rtl="0" algn="l">
              <a:lnSpc>
                <a:spcPct val="200000"/>
              </a:lnSpc>
              <a:spcBef>
                <a:spcPts val="0"/>
              </a:spcBef>
              <a:spcAft>
                <a:spcPts val="0"/>
              </a:spcAft>
              <a:buSzPts val="1800"/>
              <a:buChar char="●"/>
            </a:pPr>
            <a:r>
              <a:rPr lang="en"/>
              <a:t>“Large Language Models” and Stochastic Parrots</a:t>
            </a:r>
            <a:endParaRPr/>
          </a:p>
          <a:p>
            <a:pPr indent="-342900" lvl="0" marL="457200" rtl="0" algn="l">
              <a:lnSpc>
                <a:spcPct val="200000"/>
              </a:lnSpc>
              <a:spcBef>
                <a:spcPts val="0"/>
              </a:spcBef>
              <a:spcAft>
                <a:spcPts val="0"/>
              </a:spcAft>
              <a:buSzPts val="1800"/>
              <a:buChar char="●"/>
            </a:pPr>
            <a:r>
              <a:rPr lang="en"/>
              <a:t>Biases, biases, everywhere!</a:t>
            </a:r>
            <a:endParaRPr/>
          </a:p>
          <a:p>
            <a:pPr indent="-342900" lvl="0" marL="457200" rtl="0" algn="l">
              <a:lnSpc>
                <a:spcPct val="200000"/>
              </a:lnSpc>
              <a:spcBef>
                <a:spcPts val="0"/>
              </a:spcBef>
              <a:spcAft>
                <a:spcPts val="0"/>
              </a:spcAft>
              <a:buSzPts val="1800"/>
              <a:buChar char="●"/>
            </a:pPr>
            <a:r>
              <a:rPr lang="en"/>
              <a:t>AI in Libraries, now and into the future</a:t>
            </a:r>
            <a:endParaRPr/>
          </a:p>
        </p:txBody>
      </p:sp>
      <p:sp>
        <p:nvSpPr>
          <p:cNvPr id="63" name="Google Shape;63;p14"/>
          <p:cNvSpPr txBox="1"/>
          <p:nvPr/>
        </p:nvSpPr>
        <p:spPr>
          <a:xfrm>
            <a:off x="5968800" y="3820975"/>
            <a:ext cx="28635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900" u="sng">
                <a:solidFill>
                  <a:schemeClr val="hlink"/>
                </a:solidFill>
                <a:latin typeface="Bree Serif"/>
                <a:ea typeface="Bree Serif"/>
                <a:cs typeface="Bree Serif"/>
                <a:sym typeface="Bree Serif"/>
                <a:hlinkClick r:id="rId3"/>
              </a:rPr>
              <a:t>https://bit.ly/VRSLA24</a:t>
            </a:r>
            <a:r>
              <a:rPr b="1" lang="en" sz="1900">
                <a:latin typeface="Bree Serif"/>
                <a:ea typeface="Bree Serif"/>
                <a:cs typeface="Bree Serif"/>
                <a:sym typeface="Bree Serif"/>
              </a:rPr>
              <a:t> </a:t>
            </a:r>
            <a:endParaRPr b="1" sz="1900">
              <a:latin typeface="Bree Serif"/>
              <a:ea typeface="Bree Serif"/>
              <a:cs typeface="Bree Serif"/>
              <a:sym typeface="Bree Serif"/>
            </a:endParaRPr>
          </a:p>
        </p:txBody>
      </p:sp>
      <p:pic>
        <p:nvPicPr>
          <p:cNvPr id="64" name="Google Shape;64;p14"/>
          <p:cNvPicPr preferRelativeResize="0"/>
          <p:nvPr/>
        </p:nvPicPr>
        <p:blipFill>
          <a:blip r:embed="rId4">
            <a:alphaModFix/>
          </a:blip>
          <a:stretch>
            <a:fillRect/>
          </a:stretch>
        </p:blipFill>
        <p:spPr>
          <a:xfrm>
            <a:off x="5968800" y="1017725"/>
            <a:ext cx="2803250" cy="28032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r">
              <a:spcBef>
                <a:spcPts val="0"/>
              </a:spcBef>
              <a:spcAft>
                <a:spcPts val="0"/>
              </a:spcAft>
              <a:buNone/>
            </a:pPr>
            <a:r>
              <a:rPr lang="en"/>
              <a:t>“AI” is already in libraries - machine learning automated indexing</a:t>
            </a:r>
            <a:endParaRPr/>
          </a:p>
        </p:txBody>
      </p:sp>
      <p:pic>
        <p:nvPicPr>
          <p:cNvPr id="229" name="Google Shape;229;p32"/>
          <p:cNvPicPr preferRelativeResize="0"/>
          <p:nvPr/>
        </p:nvPicPr>
        <p:blipFill>
          <a:blip r:embed="rId3">
            <a:alphaModFix/>
          </a:blip>
          <a:stretch>
            <a:fillRect/>
          </a:stretch>
        </p:blipFill>
        <p:spPr>
          <a:xfrm>
            <a:off x="617850" y="1364100"/>
            <a:ext cx="8526144" cy="3820976"/>
          </a:xfrm>
          <a:prstGeom prst="rect">
            <a:avLst/>
          </a:prstGeom>
          <a:noFill/>
          <a:ln>
            <a:noFill/>
          </a:ln>
        </p:spPr>
      </p:pic>
      <p:sp>
        <p:nvSpPr>
          <p:cNvPr id="230" name="Google Shape;230;p32"/>
          <p:cNvSpPr txBox="1"/>
          <p:nvPr/>
        </p:nvSpPr>
        <p:spPr>
          <a:xfrm>
            <a:off x="0" y="47433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(Amar-Zifkin et al., 2023)</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AI coming to libraries - generative AI integrations</a:t>
            </a:r>
            <a:endParaRPr/>
          </a:p>
        </p:txBody>
      </p:sp>
      <p:sp>
        <p:nvSpPr>
          <p:cNvPr id="236" name="Google Shape;236;p3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37" name="Google Shape;237;p33"/>
          <p:cNvPicPr preferRelativeResize="0"/>
          <p:nvPr/>
        </p:nvPicPr>
        <p:blipFill>
          <a:blip r:embed="rId3">
            <a:alphaModFix/>
          </a:blip>
          <a:stretch>
            <a:fillRect/>
          </a:stretch>
        </p:blipFill>
        <p:spPr>
          <a:xfrm>
            <a:off x="1" y="1152475"/>
            <a:ext cx="5301425" cy="3991025"/>
          </a:xfrm>
          <a:prstGeom prst="rect">
            <a:avLst/>
          </a:prstGeom>
          <a:noFill/>
          <a:ln>
            <a:noFill/>
          </a:ln>
        </p:spPr>
      </p:pic>
      <p:pic>
        <p:nvPicPr>
          <p:cNvPr id="238" name="Google Shape;238;p33"/>
          <p:cNvPicPr preferRelativeResize="0"/>
          <p:nvPr/>
        </p:nvPicPr>
        <p:blipFill>
          <a:blip r:embed="rId4">
            <a:alphaModFix/>
          </a:blip>
          <a:stretch>
            <a:fillRect/>
          </a:stretch>
        </p:blipFill>
        <p:spPr>
          <a:xfrm>
            <a:off x="5112325" y="914450"/>
            <a:ext cx="4031676" cy="422904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AI coming to libraries - generative AI integrations</a:t>
            </a:r>
            <a:endParaRPr/>
          </a:p>
        </p:txBody>
      </p:sp>
      <p:pic>
        <p:nvPicPr>
          <p:cNvPr id="244" name="Google Shape;244;p34"/>
          <p:cNvPicPr preferRelativeResize="0"/>
          <p:nvPr/>
        </p:nvPicPr>
        <p:blipFill>
          <a:blip r:embed="rId3">
            <a:alphaModFix/>
          </a:blip>
          <a:stretch>
            <a:fillRect/>
          </a:stretch>
        </p:blipFill>
        <p:spPr>
          <a:xfrm>
            <a:off x="0" y="1017725"/>
            <a:ext cx="5414670" cy="4125776"/>
          </a:xfrm>
          <a:prstGeom prst="rect">
            <a:avLst/>
          </a:prstGeom>
          <a:noFill/>
          <a:ln>
            <a:noFill/>
          </a:ln>
        </p:spPr>
      </p:pic>
      <p:pic>
        <p:nvPicPr>
          <p:cNvPr id="245" name="Google Shape;245;p34"/>
          <p:cNvPicPr preferRelativeResize="0"/>
          <p:nvPr/>
        </p:nvPicPr>
        <p:blipFill>
          <a:blip r:embed="rId4">
            <a:alphaModFix/>
          </a:blip>
          <a:stretch>
            <a:fillRect/>
          </a:stretch>
        </p:blipFill>
        <p:spPr>
          <a:xfrm>
            <a:off x="5331301" y="1017725"/>
            <a:ext cx="3812699" cy="2179914"/>
          </a:xfrm>
          <a:prstGeom prst="rect">
            <a:avLst/>
          </a:prstGeom>
          <a:noFill/>
          <a:ln>
            <a:noFill/>
          </a:ln>
        </p:spPr>
      </p:pic>
      <p:pic>
        <p:nvPicPr>
          <p:cNvPr id="246" name="Google Shape;246;p34"/>
          <p:cNvPicPr preferRelativeResize="0"/>
          <p:nvPr/>
        </p:nvPicPr>
        <p:blipFill>
          <a:blip r:embed="rId5">
            <a:alphaModFix/>
          </a:blip>
          <a:stretch>
            <a:fillRect/>
          </a:stretch>
        </p:blipFill>
        <p:spPr>
          <a:xfrm>
            <a:off x="5274500" y="3197651"/>
            <a:ext cx="3869499" cy="12978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pic>
        <p:nvPicPr>
          <p:cNvPr id="251" name="Google Shape;251;p35"/>
          <p:cNvPicPr preferRelativeResize="0"/>
          <p:nvPr/>
        </p:nvPicPr>
        <p:blipFill>
          <a:blip r:embed="rId3">
            <a:alphaModFix/>
          </a:blip>
          <a:stretch>
            <a:fillRect/>
          </a:stretch>
        </p:blipFill>
        <p:spPr>
          <a:xfrm>
            <a:off x="1212388" y="753125"/>
            <a:ext cx="6719226" cy="4390375"/>
          </a:xfrm>
          <a:prstGeom prst="rect">
            <a:avLst/>
          </a:prstGeom>
          <a:noFill/>
          <a:ln>
            <a:noFill/>
          </a:ln>
        </p:spPr>
      </p:pic>
      <p:sp>
        <p:nvSpPr>
          <p:cNvPr id="252" name="Google Shape;252;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AI coming to libraries - Recommender systems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pic>
        <p:nvPicPr>
          <p:cNvPr id="257" name="Google Shape;257;p36"/>
          <p:cNvPicPr preferRelativeResize="0"/>
          <p:nvPr/>
        </p:nvPicPr>
        <p:blipFill>
          <a:blip r:embed="rId3">
            <a:alphaModFix/>
          </a:blip>
          <a:stretch>
            <a:fillRect/>
          </a:stretch>
        </p:blipFill>
        <p:spPr>
          <a:xfrm>
            <a:off x="417050" y="0"/>
            <a:ext cx="6849541" cy="5143500"/>
          </a:xfrm>
          <a:prstGeom prst="rect">
            <a:avLst/>
          </a:prstGeom>
          <a:noFill/>
          <a:ln>
            <a:noFill/>
          </a:ln>
        </p:spPr>
      </p:pic>
      <p:sp>
        <p:nvSpPr>
          <p:cNvPr id="258" name="Google Shape;258;p36"/>
          <p:cNvSpPr txBox="1"/>
          <p:nvPr/>
        </p:nvSpPr>
        <p:spPr>
          <a:xfrm>
            <a:off x="7266600" y="4312200"/>
            <a:ext cx="18774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4"/>
              </a:rPr>
              <a:t>https://www.elsevier.com/products/scopus/scopus-ai</a:t>
            </a:r>
            <a:r>
              <a:rPr lang="en"/>
              <a:t>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pic>
        <p:nvPicPr>
          <p:cNvPr id="264" name="Google Shape;264;p37"/>
          <p:cNvPicPr preferRelativeResize="0"/>
          <p:nvPr/>
        </p:nvPicPr>
        <p:blipFill>
          <a:blip r:embed="rId3">
            <a:alphaModFix/>
          </a:blip>
          <a:stretch>
            <a:fillRect/>
          </a:stretch>
        </p:blipFill>
        <p:spPr>
          <a:xfrm>
            <a:off x="0" y="0"/>
            <a:ext cx="9144000" cy="3261607"/>
          </a:xfrm>
          <a:prstGeom prst="rect">
            <a:avLst/>
          </a:prstGeom>
          <a:noFill/>
          <a:ln>
            <a:noFill/>
          </a:ln>
        </p:spPr>
      </p:pic>
      <p:pic>
        <p:nvPicPr>
          <p:cNvPr id="265" name="Google Shape;265;p37"/>
          <p:cNvPicPr preferRelativeResize="0"/>
          <p:nvPr/>
        </p:nvPicPr>
        <p:blipFill>
          <a:blip r:embed="rId4">
            <a:alphaModFix/>
          </a:blip>
          <a:stretch>
            <a:fillRect/>
          </a:stretch>
        </p:blipFill>
        <p:spPr>
          <a:xfrm>
            <a:off x="2829850" y="3261600"/>
            <a:ext cx="3484300" cy="18355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pic>
        <p:nvPicPr>
          <p:cNvPr id="270" name="Google Shape;270;p38"/>
          <p:cNvPicPr preferRelativeResize="0"/>
          <p:nvPr/>
        </p:nvPicPr>
        <p:blipFill>
          <a:blip r:embed="rId3">
            <a:alphaModFix/>
          </a:blip>
          <a:stretch>
            <a:fillRect/>
          </a:stretch>
        </p:blipFill>
        <p:spPr>
          <a:xfrm>
            <a:off x="152400" y="0"/>
            <a:ext cx="7478723" cy="2852525"/>
          </a:xfrm>
          <a:prstGeom prst="rect">
            <a:avLst/>
          </a:prstGeom>
          <a:noFill/>
          <a:ln>
            <a:noFill/>
          </a:ln>
        </p:spPr>
      </p:pic>
      <p:pic>
        <p:nvPicPr>
          <p:cNvPr id="271" name="Google Shape;271;p38"/>
          <p:cNvPicPr preferRelativeResize="0"/>
          <p:nvPr/>
        </p:nvPicPr>
        <p:blipFill>
          <a:blip r:embed="rId4">
            <a:alphaModFix/>
          </a:blip>
          <a:stretch>
            <a:fillRect/>
          </a:stretch>
        </p:blipFill>
        <p:spPr>
          <a:xfrm>
            <a:off x="3680500" y="2290975"/>
            <a:ext cx="3950625" cy="285252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5" name="Shape 275"/>
        <p:cNvGrpSpPr/>
        <p:nvPr/>
      </p:nvGrpSpPr>
      <p:grpSpPr>
        <a:xfrm>
          <a:off x="0" y="0"/>
          <a:ext cx="0" cy="0"/>
          <a:chOff x="0" y="0"/>
          <a:chExt cx="0" cy="0"/>
        </a:xfrm>
      </p:grpSpPr>
      <p:pic>
        <p:nvPicPr>
          <p:cNvPr id="276" name="Google Shape;276;p39"/>
          <p:cNvPicPr preferRelativeResize="0"/>
          <p:nvPr/>
        </p:nvPicPr>
        <p:blipFill rotWithShape="1">
          <a:blip r:embed="rId3">
            <a:alphaModFix/>
          </a:blip>
          <a:srcRect b="46814" l="0" r="0" t="0"/>
          <a:stretch/>
        </p:blipFill>
        <p:spPr>
          <a:xfrm>
            <a:off x="3323825" y="0"/>
            <a:ext cx="5069701" cy="3153926"/>
          </a:xfrm>
          <a:prstGeom prst="rect">
            <a:avLst/>
          </a:prstGeom>
          <a:noFill/>
          <a:ln>
            <a:noFill/>
          </a:ln>
        </p:spPr>
      </p:pic>
      <p:sp>
        <p:nvSpPr>
          <p:cNvPr id="277" name="Google Shape;277;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Frontline reference? </a:t>
            </a:r>
            <a:endParaRPr/>
          </a:p>
        </p:txBody>
      </p:sp>
      <p:sp>
        <p:nvSpPr>
          <p:cNvPr id="278" name="Google Shape;278;p39"/>
          <p:cNvSpPr txBox="1"/>
          <p:nvPr/>
        </p:nvSpPr>
        <p:spPr>
          <a:xfrm>
            <a:off x="7810525" y="4743300"/>
            <a:ext cx="1367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(Proctor, 2024)</a:t>
            </a:r>
            <a:endParaRPr/>
          </a:p>
        </p:txBody>
      </p:sp>
      <p:pic>
        <p:nvPicPr>
          <p:cNvPr id="279" name="Google Shape;279;p39"/>
          <p:cNvPicPr preferRelativeResize="0"/>
          <p:nvPr/>
        </p:nvPicPr>
        <p:blipFill rotWithShape="1">
          <a:blip r:embed="rId3">
            <a:alphaModFix/>
          </a:blip>
          <a:srcRect b="0" l="0" r="0" t="83132"/>
          <a:stretch/>
        </p:blipFill>
        <p:spPr>
          <a:xfrm>
            <a:off x="311700" y="3153936"/>
            <a:ext cx="7810525" cy="1541014"/>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pic>
        <p:nvPicPr>
          <p:cNvPr id="284" name="Google Shape;284;p40"/>
          <p:cNvPicPr preferRelativeResize="0"/>
          <p:nvPr/>
        </p:nvPicPr>
        <p:blipFill rotWithShape="1">
          <a:blip r:embed="rId3">
            <a:alphaModFix/>
          </a:blip>
          <a:srcRect b="27516" l="0" r="0" t="1802"/>
          <a:stretch/>
        </p:blipFill>
        <p:spPr>
          <a:xfrm>
            <a:off x="1884686" y="0"/>
            <a:ext cx="5457714" cy="5143500"/>
          </a:xfrm>
          <a:prstGeom prst="rect">
            <a:avLst/>
          </a:prstGeom>
          <a:noFill/>
          <a:ln>
            <a:noFill/>
          </a:ln>
        </p:spPr>
      </p:pic>
      <p:sp>
        <p:nvSpPr>
          <p:cNvPr id="285" name="Google Shape;285;p40"/>
          <p:cNvSpPr txBox="1"/>
          <p:nvPr/>
        </p:nvSpPr>
        <p:spPr>
          <a:xfrm>
            <a:off x="366775" y="419150"/>
            <a:ext cx="5030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IBM, 1979</a:t>
            </a:r>
            <a:endParaRPr sz="1800">
              <a:solidFill>
                <a:schemeClr val="dk2"/>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9" name="Shape 289"/>
        <p:cNvGrpSpPr/>
        <p:nvPr/>
      </p:nvGrpSpPr>
      <p:grpSpPr>
        <a:xfrm>
          <a:off x="0" y="0"/>
          <a:ext cx="0" cy="0"/>
          <a:chOff x="0" y="0"/>
          <a:chExt cx="0" cy="0"/>
        </a:xfrm>
      </p:grpSpPr>
      <p:sp>
        <p:nvSpPr>
          <p:cNvPr id="290" name="Google Shape;290;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Related Book Recommendations</a:t>
            </a:r>
            <a:endParaRPr/>
          </a:p>
        </p:txBody>
      </p:sp>
      <p:pic>
        <p:nvPicPr>
          <p:cNvPr id="291" name="Google Shape;291;p41"/>
          <p:cNvPicPr preferRelativeResize="0"/>
          <p:nvPr/>
        </p:nvPicPr>
        <p:blipFill>
          <a:blip r:embed="rId3">
            <a:alphaModFix/>
          </a:blip>
          <a:stretch>
            <a:fillRect/>
          </a:stretch>
        </p:blipFill>
        <p:spPr>
          <a:xfrm>
            <a:off x="7289975" y="1031150"/>
            <a:ext cx="1853000" cy="2798175"/>
          </a:xfrm>
          <a:prstGeom prst="rect">
            <a:avLst/>
          </a:prstGeom>
          <a:noFill/>
          <a:ln>
            <a:noFill/>
          </a:ln>
        </p:spPr>
      </p:pic>
      <p:pic>
        <p:nvPicPr>
          <p:cNvPr descr="Title details for Weapons of Math Destruction by Cathy O'Neil - Available" id="292" name="Google Shape;292;p41"/>
          <p:cNvPicPr preferRelativeResize="0"/>
          <p:nvPr/>
        </p:nvPicPr>
        <p:blipFill>
          <a:blip r:embed="rId4">
            <a:alphaModFix/>
          </a:blip>
          <a:stretch>
            <a:fillRect/>
          </a:stretch>
        </p:blipFill>
        <p:spPr>
          <a:xfrm>
            <a:off x="5227748" y="1314200"/>
            <a:ext cx="2062225" cy="2749650"/>
          </a:xfrm>
          <a:prstGeom prst="rect">
            <a:avLst/>
          </a:prstGeom>
          <a:noFill/>
          <a:ln>
            <a:noFill/>
          </a:ln>
        </p:spPr>
      </p:pic>
      <p:pic>
        <p:nvPicPr>
          <p:cNvPr descr="Book Review: Automating Inequality: How High-Tech Tools Profile, Police ..." id="293" name="Google Shape;293;p41"/>
          <p:cNvPicPr preferRelativeResize="0"/>
          <p:nvPr/>
        </p:nvPicPr>
        <p:blipFill>
          <a:blip r:embed="rId5">
            <a:alphaModFix/>
          </a:blip>
          <a:stretch>
            <a:fillRect/>
          </a:stretch>
        </p:blipFill>
        <p:spPr>
          <a:xfrm>
            <a:off x="0" y="1314188"/>
            <a:ext cx="1667435" cy="2515126"/>
          </a:xfrm>
          <a:prstGeom prst="rect">
            <a:avLst/>
          </a:prstGeom>
          <a:noFill/>
          <a:ln>
            <a:noFill/>
          </a:ln>
        </p:spPr>
      </p:pic>
      <p:pic>
        <p:nvPicPr>
          <p:cNvPr id="294" name="Google Shape;294;p41" title="algorithmsofoppression"/>
          <p:cNvPicPr preferRelativeResize="0"/>
          <p:nvPr/>
        </p:nvPicPr>
        <p:blipFill>
          <a:blip r:embed="rId6">
            <a:alphaModFix/>
          </a:blip>
          <a:stretch>
            <a:fillRect/>
          </a:stretch>
        </p:blipFill>
        <p:spPr>
          <a:xfrm>
            <a:off x="1667425" y="1314200"/>
            <a:ext cx="1766200" cy="2649299"/>
          </a:xfrm>
          <a:prstGeom prst="rect">
            <a:avLst/>
          </a:prstGeom>
          <a:noFill/>
          <a:ln>
            <a:noFill/>
          </a:ln>
        </p:spPr>
      </p:pic>
      <p:pic>
        <p:nvPicPr>
          <p:cNvPr descr="A Conversation with Meredith Broussard, Author of More Than a Glitch ..." id="295" name="Google Shape;295;p41"/>
          <p:cNvPicPr preferRelativeResize="0"/>
          <p:nvPr/>
        </p:nvPicPr>
        <p:blipFill>
          <a:blip r:embed="rId7">
            <a:alphaModFix/>
          </a:blip>
          <a:stretch>
            <a:fillRect/>
          </a:stretch>
        </p:blipFill>
        <p:spPr>
          <a:xfrm>
            <a:off x="3433625" y="1180025"/>
            <a:ext cx="1794114" cy="2649299"/>
          </a:xfrm>
          <a:prstGeom prst="rect">
            <a:avLst/>
          </a:prstGeom>
          <a:noFill/>
          <a:ln>
            <a:noFill/>
          </a:ln>
        </p:spPr>
      </p:pic>
      <p:sp>
        <p:nvSpPr>
          <p:cNvPr id="296" name="Google Shape;296;p41"/>
          <p:cNvSpPr txBox="1"/>
          <p:nvPr/>
        </p:nvSpPr>
        <p:spPr>
          <a:xfrm>
            <a:off x="311700" y="4345775"/>
            <a:ext cx="5245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Data Feminism: </a:t>
            </a:r>
            <a:r>
              <a:rPr lang="en" u="sng">
                <a:solidFill>
                  <a:schemeClr val="hlink"/>
                </a:solidFill>
                <a:hlinkClick r:id="rId8"/>
              </a:rPr>
              <a:t>https://data-feminism.mitpress.mit.edu/</a:t>
            </a:r>
            <a:r>
              <a:rPr lang="en"/>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AI tools do you already use? For what?</a:t>
            </a:r>
            <a:endParaRPr/>
          </a:p>
        </p:txBody>
      </p:sp>
      <p:pic>
        <p:nvPicPr>
          <p:cNvPr descr="File:ChatGPT logo.svg" id="70" name="Google Shape;70;p15"/>
          <p:cNvPicPr preferRelativeResize="0"/>
          <p:nvPr/>
        </p:nvPicPr>
        <p:blipFill>
          <a:blip r:embed="rId3">
            <a:alphaModFix/>
          </a:blip>
          <a:stretch>
            <a:fillRect/>
          </a:stretch>
        </p:blipFill>
        <p:spPr>
          <a:xfrm>
            <a:off x="359750" y="1017725"/>
            <a:ext cx="787575" cy="787575"/>
          </a:xfrm>
          <a:prstGeom prst="rect">
            <a:avLst/>
          </a:prstGeom>
          <a:noFill/>
          <a:ln>
            <a:noFill/>
          </a:ln>
        </p:spPr>
      </p:pic>
      <p:pic>
        <p:nvPicPr>
          <p:cNvPr descr="File:Google Gemini logo.svg" id="71" name="Google Shape;71;p15"/>
          <p:cNvPicPr preferRelativeResize="0"/>
          <p:nvPr/>
        </p:nvPicPr>
        <p:blipFill>
          <a:blip r:embed="rId4">
            <a:alphaModFix/>
          </a:blip>
          <a:stretch>
            <a:fillRect/>
          </a:stretch>
        </p:blipFill>
        <p:spPr>
          <a:xfrm>
            <a:off x="4012700" y="1029225"/>
            <a:ext cx="1943261" cy="717425"/>
          </a:xfrm>
          <a:prstGeom prst="rect">
            <a:avLst/>
          </a:prstGeom>
          <a:noFill/>
          <a:ln>
            <a:noFill/>
          </a:ln>
        </p:spPr>
      </p:pic>
      <p:pic>
        <p:nvPicPr>
          <p:cNvPr id="72" name="Google Shape;72;p15"/>
          <p:cNvPicPr preferRelativeResize="0"/>
          <p:nvPr/>
        </p:nvPicPr>
        <p:blipFill>
          <a:blip r:embed="rId5">
            <a:alphaModFix/>
          </a:blip>
          <a:stretch>
            <a:fillRect/>
          </a:stretch>
        </p:blipFill>
        <p:spPr>
          <a:xfrm>
            <a:off x="2766450" y="994150"/>
            <a:ext cx="787575" cy="787575"/>
          </a:xfrm>
          <a:prstGeom prst="rect">
            <a:avLst/>
          </a:prstGeom>
          <a:noFill/>
          <a:ln>
            <a:noFill/>
          </a:ln>
        </p:spPr>
      </p:pic>
      <p:pic>
        <p:nvPicPr>
          <p:cNvPr id="73" name="Google Shape;73;p15"/>
          <p:cNvPicPr preferRelativeResize="0"/>
          <p:nvPr/>
        </p:nvPicPr>
        <p:blipFill rotWithShape="1">
          <a:blip r:embed="rId6">
            <a:alphaModFix/>
          </a:blip>
          <a:srcRect b="0" l="0" r="0" t="-6462"/>
          <a:stretch/>
        </p:blipFill>
        <p:spPr>
          <a:xfrm>
            <a:off x="7127350" y="1746650"/>
            <a:ext cx="1759500" cy="966775"/>
          </a:xfrm>
          <a:prstGeom prst="rect">
            <a:avLst/>
          </a:prstGeom>
          <a:noFill/>
          <a:ln>
            <a:noFill/>
          </a:ln>
        </p:spPr>
      </p:pic>
      <p:pic>
        <p:nvPicPr>
          <p:cNvPr descr="File:Perplexity AI logo.svg" id="74" name="Google Shape;74;p15"/>
          <p:cNvPicPr preferRelativeResize="0"/>
          <p:nvPr/>
        </p:nvPicPr>
        <p:blipFill>
          <a:blip r:embed="rId7">
            <a:alphaModFix/>
          </a:blip>
          <a:stretch>
            <a:fillRect/>
          </a:stretch>
        </p:blipFill>
        <p:spPr>
          <a:xfrm>
            <a:off x="6414624" y="1029224"/>
            <a:ext cx="2383919" cy="572700"/>
          </a:xfrm>
          <a:prstGeom prst="rect">
            <a:avLst/>
          </a:prstGeom>
          <a:noFill/>
          <a:ln>
            <a:noFill/>
          </a:ln>
        </p:spPr>
      </p:pic>
      <p:pic>
        <p:nvPicPr>
          <p:cNvPr descr="Midjourney AI" id="75" name="Google Shape;75;p15"/>
          <p:cNvPicPr preferRelativeResize="0"/>
          <p:nvPr/>
        </p:nvPicPr>
        <p:blipFill rotWithShape="1">
          <a:blip r:embed="rId8">
            <a:alphaModFix/>
          </a:blip>
          <a:srcRect b="35123" l="0" r="0" t="26312"/>
          <a:stretch/>
        </p:blipFill>
        <p:spPr>
          <a:xfrm>
            <a:off x="197675" y="2012687"/>
            <a:ext cx="1860405" cy="717425"/>
          </a:xfrm>
          <a:prstGeom prst="rect">
            <a:avLst/>
          </a:prstGeom>
          <a:noFill/>
          <a:ln>
            <a:noFill/>
          </a:ln>
        </p:spPr>
      </p:pic>
      <p:pic>
        <p:nvPicPr>
          <p:cNvPr descr="https://yt3.googleusercontent.com/igbo4ppXMphD9fT7OAozzjXcJNfOoRbKJKXLIwg-E4fsHTdUeI22Qk7d5YMA54PWzKB5-FxR1A=s176-c-k-c0x00ffffff-no-rj" id="76" name="Google Shape;76;p15"/>
          <p:cNvPicPr preferRelativeResize="0"/>
          <p:nvPr/>
        </p:nvPicPr>
        <p:blipFill>
          <a:blip r:embed="rId9">
            <a:alphaModFix/>
          </a:blip>
          <a:stretch>
            <a:fillRect/>
          </a:stretch>
        </p:blipFill>
        <p:spPr>
          <a:xfrm>
            <a:off x="2730981" y="2033438"/>
            <a:ext cx="858500" cy="858500"/>
          </a:xfrm>
          <a:prstGeom prst="rect">
            <a:avLst/>
          </a:prstGeom>
          <a:noFill/>
          <a:ln>
            <a:noFill/>
          </a:ln>
        </p:spPr>
      </p:pic>
      <p:pic>
        <p:nvPicPr>
          <p:cNvPr descr="https://logowik.com/content/uploads/images/grammarly3875.jpg" id="77" name="Google Shape;77;p15"/>
          <p:cNvPicPr preferRelativeResize="0"/>
          <p:nvPr/>
        </p:nvPicPr>
        <p:blipFill rotWithShape="1">
          <a:blip r:embed="rId10">
            <a:alphaModFix/>
          </a:blip>
          <a:srcRect b="0" l="14464" r="10431" t="0"/>
          <a:stretch/>
        </p:blipFill>
        <p:spPr>
          <a:xfrm>
            <a:off x="1507075" y="1017725"/>
            <a:ext cx="858500" cy="858474"/>
          </a:xfrm>
          <a:prstGeom prst="rect">
            <a:avLst/>
          </a:prstGeom>
          <a:noFill/>
          <a:ln>
            <a:noFill/>
          </a:ln>
        </p:spPr>
      </p:pic>
      <p:pic>
        <p:nvPicPr>
          <p:cNvPr descr="Adobe Firefly" id="78" name="Google Shape;78;p15"/>
          <p:cNvPicPr preferRelativeResize="0"/>
          <p:nvPr/>
        </p:nvPicPr>
        <p:blipFill>
          <a:blip r:embed="rId11">
            <a:alphaModFix/>
          </a:blip>
          <a:stretch>
            <a:fillRect/>
          </a:stretch>
        </p:blipFill>
        <p:spPr>
          <a:xfrm>
            <a:off x="4633065" y="2043698"/>
            <a:ext cx="858500" cy="837978"/>
          </a:xfrm>
          <a:prstGeom prst="rect">
            <a:avLst/>
          </a:prstGeom>
          <a:noFill/>
          <a:ln>
            <a:noFill/>
          </a:ln>
        </p:spPr>
      </p:pic>
      <p:pic>
        <p:nvPicPr>
          <p:cNvPr descr="mubert.app's profile picture" id="79" name="Google Shape;79;p15"/>
          <p:cNvPicPr preferRelativeResize="0"/>
          <p:nvPr/>
        </p:nvPicPr>
        <p:blipFill>
          <a:blip r:embed="rId12">
            <a:alphaModFix/>
          </a:blip>
          <a:stretch>
            <a:fillRect/>
          </a:stretch>
        </p:blipFill>
        <p:spPr>
          <a:xfrm>
            <a:off x="4704300" y="3134750"/>
            <a:ext cx="717425" cy="717425"/>
          </a:xfrm>
          <a:prstGeom prst="rect">
            <a:avLst/>
          </a:prstGeom>
          <a:noFill/>
          <a:ln>
            <a:noFill/>
          </a:ln>
        </p:spPr>
      </p:pic>
      <p:pic>
        <p:nvPicPr>
          <p:cNvPr id="80" name="Google Shape;80;p15"/>
          <p:cNvPicPr preferRelativeResize="0"/>
          <p:nvPr/>
        </p:nvPicPr>
        <p:blipFill>
          <a:blip r:embed="rId13">
            <a:alphaModFix/>
          </a:blip>
          <a:stretch>
            <a:fillRect/>
          </a:stretch>
        </p:blipFill>
        <p:spPr>
          <a:xfrm>
            <a:off x="359750" y="3269163"/>
            <a:ext cx="2080750" cy="717425"/>
          </a:xfrm>
          <a:prstGeom prst="rect">
            <a:avLst/>
          </a:prstGeom>
          <a:noFill/>
          <a:ln>
            <a:noFill/>
          </a:ln>
        </p:spPr>
      </p:pic>
      <p:pic>
        <p:nvPicPr>
          <p:cNvPr descr="Riffusion Logo" id="81" name="Google Shape;81;p15"/>
          <p:cNvPicPr preferRelativeResize="0"/>
          <p:nvPr/>
        </p:nvPicPr>
        <p:blipFill rotWithShape="1">
          <a:blip r:embed="rId14">
            <a:alphaModFix/>
          </a:blip>
          <a:srcRect b="36350" l="0" r="0" t="34225"/>
          <a:stretch/>
        </p:blipFill>
        <p:spPr>
          <a:xfrm>
            <a:off x="2952750" y="3389638"/>
            <a:ext cx="1619250" cy="476450"/>
          </a:xfrm>
          <a:prstGeom prst="rect">
            <a:avLst/>
          </a:prstGeom>
          <a:noFill/>
          <a:ln>
            <a:noFill/>
          </a:ln>
        </p:spPr>
      </p:pic>
      <p:pic>
        <p:nvPicPr>
          <p:cNvPr descr="Visla Video Maker" id="82" name="Google Shape;82;p15"/>
          <p:cNvPicPr preferRelativeResize="0"/>
          <p:nvPr/>
        </p:nvPicPr>
        <p:blipFill>
          <a:blip r:embed="rId15">
            <a:alphaModFix/>
          </a:blip>
          <a:stretch>
            <a:fillRect/>
          </a:stretch>
        </p:blipFill>
        <p:spPr>
          <a:xfrm>
            <a:off x="6550738" y="4165525"/>
            <a:ext cx="858500" cy="858500"/>
          </a:xfrm>
          <a:prstGeom prst="rect">
            <a:avLst/>
          </a:prstGeom>
          <a:noFill/>
          <a:ln>
            <a:noFill/>
          </a:ln>
        </p:spPr>
      </p:pic>
      <p:pic>
        <p:nvPicPr>
          <p:cNvPr id="83" name="Google Shape;83;p15"/>
          <p:cNvPicPr preferRelativeResize="0"/>
          <p:nvPr/>
        </p:nvPicPr>
        <p:blipFill rotWithShape="1">
          <a:blip r:embed="rId16">
            <a:alphaModFix/>
          </a:blip>
          <a:srcRect b="37902" l="22162" r="23398" t="37998"/>
          <a:stretch/>
        </p:blipFill>
        <p:spPr>
          <a:xfrm>
            <a:off x="3805900" y="4363802"/>
            <a:ext cx="2356838" cy="572700"/>
          </a:xfrm>
          <a:prstGeom prst="rect">
            <a:avLst/>
          </a:prstGeom>
          <a:noFill/>
          <a:ln>
            <a:noFill/>
          </a:ln>
        </p:spPr>
      </p:pic>
      <p:pic>
        <p:nvPicPr>
          <p:cNvPr descr="Synthesia Logo" id="84" name="Google Shape;84;p15"/>
          <p:cNvPicPr preferRelativeResize="0"/>
          <p:nvPr/>
        </p:nvPicPr>
        <p:blipFill rotWithShape="1">
          <a:blip r:embed="rId17">
            <a:alphaModFix/>
          </a:blip>
          <a:srcRect b="36672" l="8380" r="7986" t="36773"/>
          <a:stretch/>
        </p:blipFill>
        <p:spPr>
          <a:xfrm>
            <a:off x="621650" y="4363801"/>
            <a:ext cx="2401543" cy="572700"/>
          </a:xfrm>
          <a:prstGeom prst="rect">
            <a:avLst/>
          </a:prstGeom>
          <a:noFill/>
          <a:ln>
            <a:noFill/>
          </a:ln>
        </p:spPr>
      </p:pic>
      <p:pic>
        <p:nvPicPr>
          <p:cNvPr descr="Google Translate Symbol" id="85" name="Google Shape;85;p15"/>
          <p:cNvPicPr preferRelativeResize="0"/>
          <p:nvPr/>
        </p:nvPicPr>
        <p:blipFill>
          <a:blip r:embed="rId18">
            <a:alphaModFix/>
          </a:blip>
          <a:stretch>
            <a:fillRect/>
          </a:stretch>
        </p:blipFill>
        <p:spPr>
          <a:xfrm>
            <a:off x="6037150" y="3172186"/>
            <a:ext cx="1619251" cy="911415"/>
          </a:xfrm>
          <a:prstGeom prst="rect">
            <a:avLst/>
          </a:prstGeom>
          <a:noFill/>
          <a:ln>
            <a:noFill/>
          </a:ln>
        </p:spPr>
      </p:pic>
      <p:pic>
        <p:nvPicPr>
          <p:cNvPr id="86" name="Google Shape;86;p15"/>
          <p:cNvPicPr preferRelativeResize="0"/>
          <p:nvPr/>
        </p:nvPicPr>
        <p:blipFill>
          <a:blip r:embed="rId19">
            <a:alphaModFix/>
          </a:blip>
          <a:stretch>
            <a:fillRect/>
          </a:stretch>
        </p:blipFill>
        <p:spPr>
          <a:xfrm>
            <a:off x="5911950" y="2103975"/>
            <a:ext cx="956567" cy="717425"/>
          </a:xfrm>
          <a:prstGeom prst="rect">
            <a:avLst/>
          </a:prstGeom>
          <a:noFill/>
          <a:ln>
            <a:noFill/>
          </a:ln>
        </p:spPr>
      </p:pic>
      <p:pic>
        <p:nvPicPr>
          <p:cNvPr descr="DeepL Logo blue text" id="87" name="Google Shape;87;p15"/>
          <p:cNvPicPr preferRelativeResize="0"/>
          <p:nvPr/>
        </p:nvPicPr>
        <p:blipFill>
          <a:blip r:embed="rId20">
            <a:alphaModFix/>
          </a:blip>
          <a:stretch>
            <a:fillRect/>
          </a:stretch>
        </p:blipFill>
        <p:spPr>
          <a:xfrm>
            <a:off x="7902375" y="3567298"/>
            <a:ext cx="1037425" cy="1037425"/>
          </a:xfrm>
          <a:prstGeom prst="rect">
            <a:avLst/>
          </a:prstGeom>
          <a:noFill/>
          <a:ln>
            <a:noFill/>
          </a:ln>
        </p:spPr>
      </p:pic>
      <p:pic>
        <p:nvPicPr>
          <p:cNvPr id="88" name="Google Shape;88;p15"/>
          <p:cNvPicPr preferRelativeResize="0"/>
          <p:nvPr/>
        </p:nvPicPr>
        <p:blipFill>
          <a:blip r:embed="rId21">
            <a:alphaModFix/>
          </a:blip>
          <a:stretch>
            <a:fillRect/>
          </a:stretch>
        </p:blipFill>
        <p:spPr>
          <a:xfrm>
            <a:off x="7505699" y="235850"/>
            <a:ext cx="717425" cy="715581"/>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42"/>
          <p:cNvSpPr txBox="1"/>
          <p:nvPr>
            <p:ph type="title"/>
          </p:nvPr>
        </p:nvSpPr>
        <p:spPr>
          <a:xfrm>
            <a:off x="198400" y="616463"/>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Bibliography</a:t>
            </a:r>
            <a:endParaRPr/>
          </a:p>
        </p:txBody>
      </p:sp>
      <p:sp>
        <p:nvSpPr>
          <p:cNvPr id="302" name="Google Shape;302;p4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b="1" lang="en"/>
              <a:t>Questions?</a:t>
            </a:r>
            <a:endParaRPr b="1"/>
          </a:p>
          <a:p>
            <a:pPr indent="0" lvl="0" marL="0" rtl="0" algn="l">
              <a:spcBef>
                <a:spcPts val="1200"/>
              </a:spcBef>
              <a:spcAft>
                <a:spcPts val="1200"/>
              </a:spcAft>
              <a:buNone/>
            </a:pPr>
            <a:r>
              <a:rPr lang="en"/>
              <a:t>veronica.ramshaw@uregina.ca</a:t>
            </a:r>
            <a:endParaRPr/>
          </a:p>
        </p:txBody>
      </p:sp>
      <p:sp>
        <p:nvSpPr>
          <p:cNvPr id="303" name="Google Shape;303;p42"/>
          <p:cNvSpPr txBox="1"/>
          <p:nvPr/>
        </p:nvSpPr>
        <p:spPr>
          <a:xfrm>
            <a:off x="420700" y="2022113"/>
            <a:ext cx="3600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200" u="sng">
                <a:solidFill>
                  <a:schemeClr val="hlink"/>
                </a:solidFill>
                <a:latin typeface="Bree Serif"/>
                <a:ea typeface="Bree Serif"/>
                <a:cs typeface="Bree Serif"/>
                <a:sym typeface="Bree Serif"/>
                <a:hlinkClick r:id="rId3"/>
              </a:rPr>
              <a:t>https://bit.ly/VRSLA24-bib</a:t>
            </a:r>
            <a:r>
              <a:rPr lang="en" sz="2200">
                <a:latin typeface="Bree Serif"/>
                <a:ea typeface="Bree Serif"/>
                <a:cs typeface="Bree Serif"/>
                <a:sym typeface="Bree Serif"/>
              </a:rPr>
              <a:t> </a:t>
            </a:r>
            <a:endParaRPr sz="2200">
              <a:latin typeface="Bree Serif"/>
              <a:ea typeface="Bree Serif"/>
              <a:cs typeface="Bree Serif"/>
              <a:sym typeface="Bree Serif"/>
            </a:endParaRPr>
          </a:p>
        </p:txBody>
      </p:sp>
      <p:pic>
        <p:nvPicPr>
          <p:cNvPr id="304" name="Google Shape;304;p42"/>
          <p:cNvPicPr preferRelativeResize="0"/>
          <p:nvPr/>
        </p:nvPicPr>
        <p:blipFill>
          <a:blip r:embed="rId4">
            <a:alphaModFix/>
          </a:blip>
          <a:stretch>
            <a:fillRect/>
          </a:stretch>
        </p:blipFill>
        <p:spPr>
          <a:xfrm>
            <a:off x="1200238" y="2485263"/>
            <a:ext cx="2041524" cy="20415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pic>
        <p:nvPicPr>
          <p:cNvPr id="93" name="Google Shape;93;p16"/>
          <p:cNvPicPr preferRelativeResize="0"/>
          <p:nvPr/>
        </p:nvPicPr>
        <p:blipFill>
          <a:blip r:embed="rId3">
            <a:alphaModFix/>
          </a:blip>
          <a:stretch>
            <a:fillRect/>
          </a:stretch>
        </p:blipFill>
        <p:spPr>
          <a:xfrm>
            <a:off x="2" y="-262500"/>
            <a:ext cx="9057500" cy="2093374"/>
          </a:xfrm>
          <a:prstGeom prst="rect">
            <a:avLst/>
          </a:prstGeom>
          <a:noFill/>
          <a:ln>
            <a:noFill/>
          </a:ln>
        </p:spPr>
      </p:pic>
      <p:sp>
        <p:nvSpPr>
          <p:cNvPr id="94" name="Google Shape;94;p16"/>
          <p:cNvSpPr txBox="1"/>
          <p:nvPr>
            <p:ph type="title"/>
          </p:nvPr>
        </p:nvSpPr>
        <p:spPr>
          <a:xfrm>
            <a:off x="1643625" y="0"/>
            <a:ext cx="6347100" cy="2140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AI is a lot of things</a:t>
            </a:r>
            <a:endParaRPr/>
          </a:p>
          <a:p>
            <a:pPr indent="0" lvl="0" marL="0" rtl="0" algn="ctr">
              <a:spcBef>
                <a:spcPts val="0"/>
              </a:spcBef>
              <a:spcAft>
                <a:spcPts val="0"/>
              </a:spcAft>
              <a:buNone/>
            </a:pPr>
            <a:r>
              <a:rPr lang="en"/>
              <a:t>It is an umbrella term</a:t>
            </a:r>
            <a:endParaRPr/>
          </a:p>
        </p:txBody>
      </p:sp>
      <p:sp>
        <p:nvSpPr>
          <p:cNvPr id="95" name="Google Shape;95;p16"/>
          <p:cNvSpPr txBox="1"/>
          <p:nvPr/>
        </p:nvSpPr>
        <p:spPr>
          <a:xfrm>
            <a:off x="643575" y="2299375"/>
            <a:ext cx="1891500" cy="71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Academic Goal - 1956</a:t>
            </a:r>
            <a:endParaRPr sz="1800">
              <a:solidFill>
                <a:schemeClr val="dk2"/>
              </a:solidFill>
            </a:endParaRPr>
          </a:p>
        </p:txBody>
      </p:sp>
      <p:sp>
        <p:nvSpPr>
          <p:cNvPr id="96" name="Google Shape;96;p16"/>
          <p:cNvSpPr txBox="1"/>
          <p:nvPr/>
        </p:nvSpPr>
        <p:spPr>
          <a:xfrm>
            <a:off x="4292675" y="3923025"/>
            <a:ext cx="1393200" cy="73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Marketing Term</a:t>
            </a:r>
            <a:endParaRPr sz="1800">
              <a:solidFill>
                <a:schemeClr val="dk2"/>
              </a:solidFill>
            </a:endParaRPr>
          </a:p>
        </p:txBody>
      </p:sp>
      <p:sp>
        <p:nvSpPr>
          <p:cNvPr id="97" name="Google Shape;97;p16"/>
          <p:cNvSpPr txBox="1"/>
          <p:nvPr/>
        </p:nvSpPr>
        <p:spPr>
          <a:xfrm>
            <a:off x="385900" y="3541100"/>
            <a:ext cx="1393200" cy="71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Character archetype</a:t>
            </a:r>
            <a:endParaRPr sz="1800">
              <a:solidFill>
                <a:schemeClr val="dk2"/>
              </a:solidFill>
            </a:endParaRPr>
          </a:p>
        </p:txBody>
      </p:sp>
      <p:sp>
        <p:nvSpPr>
          <p:cNvPr id="98" name="Google Shape;98;p16"/>
          <p:cNvSpPr txBox="1"/>
          <p:nvPr/>
        </p:nvSpPr>
        <p:spPr>
          <a:xfrm>
            <a:off x="5195825" y="2406100"/>
            <a:ext cx="1578000" cy="86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Natural Language</a:t>
            </a:r>
            <a:endParaRPr sz="1800">
              <a:solidFill>
                <a:schemeClr val="dk2"/>
              </a:solidFill>
            </a:endParaRPr>
          </a:p>
          <a:p>
            <a:pPr indent="0" lvl="0" marL="0" rtl="0" algn="l">
              <a:spcBef>
                <a:spcPts val="0"/>
              </a:spcBef>
              <a:spcAft>
                <a:spcPts val="0"/>
              </a:spcAft>
              <a:buNone/>
            </a:pPr>
            <a:r>
              <a:rPr lang="en" sz="1800">
                <a:solidFill>
                  <a:schemeClr val="dk2"/>
                </a:solidFill>
              </a:rPr>
              <a:t>Processing</a:t>
            </a:r>
            <a:endParaRPr sz="1800">
              <a:solidFill>
                <a:schemeClr val="dk2"/>
              </a:solidFill>
            </a:endParaRPr>
          </a:p>
        </p:txBody>
      </p:sp>
      <p:sp>
        <p:nvSpPr>
          <p:cNvPr id="99" name="Google Shape;99;p16"/>
          <p:cNvSpPr txBox="1"/>
          <p:nvPr/>
        </p:nvSpPr>
        <p:spPr>
          <a:xfrm>
            <a:off x="2249175" y="3923000"/>
            <a:ext cx="1429800" cy="86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Computer Vision</a:t>
            </a:r>
            <a:endParaRPr sz="1800">
              <a:solidFill>
                <a:schemeClr val="dk2"/>
              </a:solidFill>
            </a:endParaRPr>
          </a:p>
        </p:txBody>
      </p:sp>
      <p:sp>
        <p:nvSpPr>
          <p:cNvPr id="100" name="Google Shape;100;p16"/>
          <p:cNvSpPr txBox="1"/>
          <p:nvPr/>
        </p:nvSpPr>
        <p:spPr>
          <a:xfrm>
            <a:off x="2929175" y="3100863"/>
            <a:ext cx="1429800" cy="54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Algorithms</a:t>
            </a:r>
            <a:endParaRPr sz="1800">
              <a:solidFill>
                <a:schemeClr val="dk2"/>
              </a:solidFill>
            </a:endParaRPr>
          </a:p>
        </p:txBody>
      </p:sp>
      <p:sp>
        <p:nvSpPr>
          <p:cNvPr id="101" name="Google Shape;101;p16"/>
          <p:cNvSpPr txBox="1"/>
          <p:nvPr/>
        </p:nvSpPr>
        <p:spPr>
          <a:xfrm>
            <a:off x="3273000" y="2031250"/>
            <a:ext cx="1299000" cy="79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Machine Learning</a:t>
            </a:r>
            <a:endParaRPr sz="1800">
              <a:solidFill>
                <a:schemeClr val="dk2"/>
              </a:solidFill>
            </a:endParaRPr>
          </a:p>
        </p:txBody>
      </p:sp>
      <p:sp>
        <p:nvSpPr>
          <p:cNvPr id="102" name="Google Shape;102;p16"/>
          <p:cNvSpPr txBox="1"/>
          <p:nvPr/>
        </p:nvSpPr>
        <p:spPr>
          <a:xfrm>
            <a:off x="7078825" y="1952800"/>
            <a:ext cx="1630200" cy="74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Artificial Neural Networks</a:t>
            </a:r>
            <a:endParaRPr sz="1800">
              <a:solidFill>
                <a:schemeClr val="dk2"/>
              </a:solidFill>
            </a:endParaRPr>
          </a:p>
        </p:txBody>
      </p:sp>
      <p:sp>
        <p:nvSpPr>
          <p:cNvPr id="103" name="Google Shape;103;p16"/>
          <p:cNvSpPr txBox="1"/>
          <p:nvPr/>
        </p:nvSpPr>
        <p:spPr>
          <a:xfrm>
            <a:off x="5646000" y="4786100"/>
            <a:ext cx="3498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solidFill>
                  <a:schemeClr val="dk1"/>
                </a:solidFill>
              </a:rPr>
              <a:t>Umbrella by Hafid Firman Syarif from</a:t>
            </a:r>
            <a:r>
              <a:rPr lang="en" sz="900">
                <a:solidFill>
                  <a:schemeClr val="dk1"/>
                </a:solidFill>
                <a:uFill>
                  <a:noFill/>
                </a:uFill>
                <a:hlinkClick r:id="rId4">
                  <a:extLst>
                    <a:ext uri="{A12FA001-AC4F-418D-AE19-62706E023703}">
                      <ahyp:hlinkClr val="tx"/>
                    </a:ext>
                  </a:extLst>
                </a:hlinkClick>
              </a:rPr>
              <a:t> </a:t>
            </a:r>
            <a:r>
              <a:rPr lang="en" sz="900" u="sng">
                <a:solidFill>
                  <a:schemeClr val="hlink"/>
                </a:solidFill>
                <a:hlinkClick r:id="rId5"/>
              </a:rPr>
              <a:t>Noun Project</a:t>
            </a:r>
            <a:r>
              <a:rPr lang="en" sz="900">
                <a:solidFill>
                  <a:schemeClr val="dk1"/>
                </a:solidFill>
              </a:rPr>
              <a:t> (CC BY 3.0)</a:t>
            </a:r>
            <a:endParaRPr sz="900">
              <a:solidFill>
                <a:schemeClr val="dk1"/>
              </a:solidFill>
            </a:endParaRPr>
          </a:p>
        </p:txBody>
      </p:sp>
      <p:sp>
        <p:nvSpPr>
          <p:cNvPr id="104" name="Google Shape;104;p16"/>
          <p:cNvSpPr txBox="1"/>
          <p:nvPr/>
        </p:nvSpPr>
        <p:spPr>
          <a:xfrm>
            <a:off x="6773825" y="3596100"/>
            <a:ext cx="1578000" cy="86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Large Language Models</a:t>
            </a:r>
            <a:endParaRPr sz="18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7"/>
          <p:cNvSpPr txBox="1"/>
          <p:nvPr>
            <p:ph type="title"/>
          </p:nvPr>
        </p:nvSpPr>
        <p:spPr>
          <a:xfrm>
            <a:off x="265500" y="9726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The Dream</a:t>
            </a:r>
            <a:endParaRPr/>
          </a:p>
        </p:txBody>
      </p:sp>
      <p:sp>
        <p:nvSpPr>
          <p:cNvPr id="110" name="Google Shape;110;p17"/>
          <p:cNvSpPr txBox="1"/>
          <p:nvPr>
            <p:ph idx="1" type="subTitle"/>
          </p:nvPr>
        </p:nvSpPr>
        <p:spPr>
          <a:xfrm>
            <a:off x="265500" y="2542525"/>
            <a:ext cx="4045200" cy="12351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Machines independently solving complex tasks with human-like cognitive abilities.</a:t>
            </a:r>
            <a:endParaRPr/>
          </a:p>
        </p:txBody>
      </p:sp>
      <p:sp>
        <p:nvSpPr>
          <p:cNvPr id="111" name="Google Shape;111;p17"/>
          <p:cNvSpPr txBox="1"/>
          <p:nvPr>
            <p:ph type="title"/>
          </p:nvPr>
        </p:nvSpPr>
        <p:spPr>
          <a:xfrm>
            <a:off x="4691475" y="97262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The Reality</a:t>
            </a:r>
            <a:endParaRPr/>
          </a:p>
        </p:txBody>
      </p:sp>
      <p:sp>
        <p:nvSpPr>
          <p:cNvPr id="112" name="Google Shape;112;p17"/>
          <p:cNvSpPr txBox="1"/>
          <p:nvPr>
            <p:ph idx="1" type="subTitle"/>
          </p:nvPr>
        </p:nvSpPr>
        <p:spPr>
          <a:xfrm>
            <a:off x="4691475" y="2542525"/>
            <a:ext cx="4045200" cy="1235100"/>
          </a:xfrm>
          <a:prstGeom prst="rect">
            <a:avLst/>
          </a:prstGeom>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lang="en"/>
              <a:t>“Narrow AI” focuses on one task or series of tasks, from </a:t>
            </a:r>
            <a:endParaRPr/>
          </a:p>
          <a:p>
            <a:pPr indent="0" lvl="0" marL="0" rtl="0" algn="ctr">
              <a:spcBef>
                <a:spcPts val="0"/>
              </a:spcBef>
              <a:spcAft>
                <a:spcPts val="0"/>
              </a:spcAft>
              <a:buNone/>
            </a:pPr>
            <a:r>
              <a:rPr lang="en"/>
              <a:t>chess (DeepBlue) to </a:t>
            </a:r>
            <a:endParaRPr/>
          </a:p>
          <a:p>
            <a:pPr indent="0" lvl="0" marL="0" rtl="0" algn="ctr">
              <a:spcBef>
                <a:spcPts val="0"/>
              </a:spcBef>
              <a:spcAft>
                <a:spcPts val="0"/>
              </a:spcAft>
              <a:buNone/>
            </a:pPr>
            <a:r>
              <a:rPr lang="en"/>
              <a:t>text generation (ChatGPT)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Current “AI” Landscape</a:t>
            </a:r>
            <a:endParaRPr/>
          </a:p>
        </p:txBody>
      </p:sp>
      <p:sp>
        <p:nvSpPr>
          <p:cNvPr id="118" name="Google Shape;118;p18"/>
          <p:cNvSpPr txBox="1"/>
          <p:nvPr>
            <p:ph idx="1" type="body"/>
          </p:nvPr>
        </p:nvSpPr>
        <p:spPr>
          <a:xfrm>
            <a:off x="311700" y="1152475"/>
            <a:ext cx="8520600" cy="39909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a:t>Several different types of systems are being described as AI now. Thinking of these things as “automations” helps clarify their capabilities and limitations.</a:t>
            </a:r>
            <a:endParaRPr/>
          </a:p>
          <a:p>
            <a:pPr indent="-334327" lvl="0" marL="457200" rtl="0" algn="l">
              <a:spcBef>
                <a:spcPts val="1200"/>
              </a:spcBef>
              <a:spcAft>
                <a:spcPts val="0"/>
              </a:spcAft>
              <a:buSzPct val="100000"/>
              <a:buChar char="●"/>
            </a:pPr>
            <a:r>
              <a:rPr lang="en"/>
              <a:t>Automatic Decision Systems</a:t>
            </a:r>
            <a:endParaRPr/>
          </a:p>
          <a:p>
            <a:pPr indent="-310832" lvl="1" marL="914400" rtl="0" algn="l">
              <a:spcBef>
                <a:spcPts val="0"/>
              </a:spcBef>
              <a:spcAft>
                <a:spcPts val="0"/>
              </a:spcAft>
              <a:buSzPct val="100000"/>
              <a:buChar char="○"/>
            </a:pPr>
            <a:r>
              <a:rPr lang="en"/>
              <a:t>These make consequential decisions like setting bail, determining loan eligibility, and resume assessment.</a:t>
            </a:r>
            <a:endParaRPr/>
          </a:p>
          <a:p>
            <a:pPr indent="-334327" lvl="0" marL="457200" rtl="0" algn="l">
              <a:spcBef>
                <a:spcPts val="0"/>
              </a:spcBef>
              <a:spcAft>
                <a:spcPts val="0"/>
              </a:spcAft>
              <a:buSzPct val="100000"/>
              <a:buChar char="●"/>
            </a:pPr>
            <a:r>
              <a:rPr lang="en"/>
              <a:t>Classification Systems</a:t>
            </a:r>
            <a:endParaRPr/>
          </a:p>
          <a:p>
            <a:pPr indent="-310832" lvl="1" marL="914400" rtl="0" algn="l">
              <a:spcBef>
                <a:spcPts val="0"/>
              </a:spcBef>
              <a:spcAft>
                <a:spcPts val="0"/>
              </a:spcAft>
              <a:buSzPct val="100000"/>
              <a:buChar char="○"/>
            </a:pPr>
            <a:r>
              <a:rPr lang="en"/>
              <a:t>Image identification and improved facial detection on your phone’s camera, for example.</a:t>
            </a:r>
            <a:endParaRPr/>
          </a:p>
          <a:p>
            <a:pPr indent="-334327" lvl="0" marL="457200" rtl="0" algn="l">
              <a:spcBef>
                <a:spcPts val="0"/>
              </a:spcBef>
              <a:spcAft>
                <a:spcPts val="0"/>
              </a:spcAft>
              <a:buSzPct val="100000"/>
              <a:buChar char="●"/>
            </a:pPr>
            <a:r>
              <a:rPr lang="en">
                <a:highlight>
                  <a:schemeClr val="lt1"/>
                </a:highlight>
              </a:rPr>
              <a:t>Automated access to human labour</a:t>
            </a:r>
            <a:endParaRPr>
              <a:highlight>
                <a:schemeClr val="lt1"/>
              </a:highlight>
            </a:endParaRPr>
          </a:p>
          <a:p>
            <a:pPr indent="-310832" lvl="1" marL="914400" rtl="0" algn="l">
              <a:spcBef>
                <a:spcPts val="0"/>
              </a:spcBef>
              <a:spcAft>
                <a:spcPts val="0"/>
              </a:spcAft>
              <a:buSzPct val="100000"/>
              <a:buChar char="○"/>
            </a:pPr>
            <a:r>
              <a:rPr lang="en">
                <a:highlight>
                  <a:schemeClr val="lt1"/>
                </a:highlight>
              </a:rPr>
              <a:t>Lyft, Uber</a:t>
            </a:r>
            <a:endParaRPr>
              <a:highlight>
                <a:schemeClr val="lt1"/>
              </a:highlight>
            </a:endParaRPr>
          </a:p>
          <a:p>
            <a:pPr indent="-334327" lvl="0" marL="457200" rtl="0" algn="l">
              <a:spcBef>
                <a:spcPts val="0"/>
              </a:spcBef>
              <a:spcAft>
                <a:spcPts val="0"/>
              </a:spcAft>
              <a:buSzPct val="100000"/>
              <a:buChar char="●"/>
            </a:pPr>
            <a:r>
              <a:rPr lang="en"/>
              <a:t>Recommender Systems</a:t>
            </a:r>
            <a:endParaRPr/>
          </a:p>
          <a:p>
            <a:pPr indent="-310832" lvl="1" marL="914400" rtl="0" algn="l">
              <a:spcBef>
                <a:spcPts val="0"/>
              </a:spcBef>
              <a:spcAft>
                <a:spcPts val="0"/>
              </a:spcAft>
              <a:buSzPct val="100000"/>
              <a:buChar char="○"/>
            </a:pPr>
            <a:r>
              <a:rPr lang="en"/>
              <a:t>Netflix recommendations and social media feed algorithms.</a:t>
            </a:r>
            <a:endParaRPr/>
          </a:p>
          <a:p>
            <a:pPr indent="-334327" lvl="0" marL="457200" rtl="0" algn="l">
              <a:spcBef>
                <a:spcPts val="0"/>
              </a:spcBef>
              <a:spcAft>
                <a:spcPts val="0"/>
              </a:spcAft>
              <a:buSzPct val="100000"/>
              <a:buChar char="●"/>
            </a:pPr>
            <a:r>
              <a:rPr lang="en"/>
              <a:t>Automation of translation from one form to another</a:t>
            </a:r>
            <a:endParaRPr/>
          </a:p>
          <a:p>
            <a:pPr indent="-310832" lvl="1" marL="914400" rtl="0" algn="l">
              <a:spcBef>
                <a:spcPts val="0"/>
              </a:spcBef>
              <a:spcAft>
                <a:spcPts val="0"/>
              </a:spcAft>
              <a:buSzPct val="100000"/>
              <a:buChar char="○"/>
            </a:pPr>
            <a:r>
              <a:rPr lang="en"/>
              <a:t>OCR or Optical Character Recognition detects text in images.</a:t>
            </a:r>
            <a:endParaRPr/>
          </a:p>
          <a:p>
            <a:pPr indent="-310832" lvl="1" marL="914400" rtl="0" algn="l">
              <a:spcBef>
                <a:spcPts val="0"/>
              </a:spcBef>
              <a:spcAft>
                <a:spcPts val="0"/>
              </a:spcAft>
              <a:buSzPct val="100000"/>
              <a:buChar char="○"/>
            </a:pPr>
            <a:r>
              <a:rPr lang="en"/>
              <a:t>Audio transcription</a:t>
            </a:r>
            <a:endParaRPr/>
          </a:p>
          <a:p>
            <a:pPr indent="-334327" lvl="0" marL="457200" rtl="0" algn="l">
              <a:spcBef>
                <a:spcPts val="0"/>
              </a:spcBef>
              <a:spcAft>
                <a:spcPts val="0"/>
              </a:spcAft>
              <a:buSzPct val="100000"/>
              <a:buChar char="●"/>
            </a:pPr>
            <a:r>
              <a:rPr lang="en"/>
              <a:t>“Synthetic Media Machines” (as per </a:t>
            </a:r>
            <a:r>
              <a:rPr lang="en" u="sng">
                <a:solidFill>
                  <a:schemeClr val="hlink"/>
                </a:solidFill>
                <a:hlinkClick r:id="rId3"/>
              </a:rPr>
              <a:t>Dr. Emily Bender</a:t>
            </a:r>
            <a:r>
              <a:rPr lang="en"/>
              <a:t>, computational linguist)</a:t>
            </a:r>
            <a:endParaRPr/>
          </a:p>
          <a:p>
            <a:pPr indent="-310832" lvl="1" marL="914400" rtl="0" algn="l">
              <a:spcBef>
                <a:spcPts val="0"/>
              </a:spcBef>
              <a:spcAft>
                <a:spcPts val="0"/>
              </a:spcAft>
              <a:buSzPct val="100000"/>
              <a:buChar char="○"/>
            </a:pPr>
            <a:r>
              <a:rPr lang="en"/>
              <a:t>ChatGPT, Gemini, Perplexity and other LLMs</a:t>
            </a:r>
            <a:endParaRPr/>
          </a:p>
          <a:p>
            <a:pPr indent="-310832" lvl="1" marL="914400" rtl="0" algn="l">
              <a:spcBef>
                <a:spcPts val="0"/>
              </a:spcBef>
              <a:spcAft>
                <a:spcPts val="0"/>
              </a:spcAft>
              <a:buSzPct val="100000"/>
              <a:buChar char="○"/>
            </a:pPr>
            <a:r>
              <a:rPr lang="en"/>
              <a:t>Image, video, and voice generators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9"/>
          <p:cNvSpPr/>
          <p:nvPr/>
        </p:nvSpPr>
        <p:spPr>
          <a:xfrm>
            <a:off x="913475" y="64600"/>
            <a:ext cx="5250000" cy="50286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4" name="Google Shape;124;p19"/>
          <p:cNvSpPr/>
          <p:nvPr/>
        </p:nvSpPr>
        <p:spPr>
          <a:xfrm>
            <a:off x="2316000" y="1393275"/>
            <a:ext cx="3395700" cy="3487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5" name="Google Shape;125;p19"/>
          <p:cNvSpPr/>
          <p:nvPr/>
        </p:nvSpPr>
        <p:spPr>
          <a:xfrm>
            <a:off x="2851175" y="2149900"/>
            <a:ext cx="2657700" cy="2611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6" name="Google Shape;126;p19"/>
          <p:cNvSpPr/>
          <p:nvPr/>
        </p:nvSpPr>
        <p:spPr>
          <a:xfrm>
            <a:off x="3385076" y="2754825"/>
            <a:ext cx="1880700" cy="1909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7" name="Google Shape;127;p19"/>
          <p:cNvSpPr txBox="1"/>
          <p:nvPr/>
        </p:nvSpPr>
        <p:spPr>
          <a:xfrm>
            <a:off x="3647575" y="3290325"/>
            <a:ext cx="1355700" cy="83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2"/>
                </a:solidFill>
              </a:rPr>
              <a:t>Large Language Models</a:t>
            </a:r>
            <a:endParaRPr b="1" sz="1800">
              <a:solidFill>
                <a:schemeClr val="dk2"/>
              </a:solidFill>
            </a:endParaRPr>
          </a:p>
        </p:txBody>
      </p:sp>
      <p:sp>
        <p:nvSpPr>
          <p:cNvPr id="128" name="Google Shape;128;p19"/>
          <p:cNvSpPr txBox="1"/>
          <p:nvPr/>
        </p:nvSpPr>
        <p:spPr>
          <a:xfrm>
            <a:off x="3336575" y="2390650"/>
            <a:ext cx="1796700" cy="56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rPr>
              <a:t>Deep Learning</a:t>
            </a:r>
            <a:endParaRPr b="1" sz="1800">
              <a:solidFill>
                <a:schemeClr val="dk2"/>
              </a:solidFill>
            </a:endParaRPr>
          </a:p>
        </p:txBody>
      </p:sp>
      <p:sp>
        <p:nvSpPr>
          <p:cNvPr id="129" name="Google Shape;129;p19"/>
          <p:cNvSpPr txBox="1"/>
          <p:nvPr/>
        </p:nvSpPr>
        <p:spPr>
          <a:xfrm>
            <a:off x="3049950" y="1490975"/>
            <a:ext cx="1927800" cy="56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2"/>
                </a:solidFill>
              </a:rPr>
              <a:t>Artificial Neural Networks</a:t>
            </a:r>
            <a:endParaRPr b="1" sz="1800">
              <a:solidFill>
                <a:schemeClr val="dk2"/>
              </a:solidFill>
            </a:endParaRPr>
          </a:p>
        </p:txBody>
      </p:sp>
      <p:sp>
        <p:nvSpPr>
          <p:cNvPr id="130" name="Google Shape;130;p19"/>
          <p:cNvSpPr txBox="1"/>
          <p:nvPr/>
        </p:nvSpPr>
        <p:spPr>
          <a:xfrm>
            <a:off x="2241875" y="415375"/>
            <a:ext cx="2593200" cy="56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200">
                <a:solidFill>
                  <a:schemeClr val="dk2"/>
                </a:solidFill>
              </a:rPr>
              <a:t>Machine Learning</a:t>
            </a:r>
            <a:endParaRPr b="1" sz="2200">
              <a:solidFill>
                <a:schemeClr val="dk2"/>
              </a:solidFill>
            </a:endParaRPr>
          </a:p>
        </p:txBody>
      </p:sp>
      <p:sp>
        <p:nvSpPr>
          <p:cNvPr id="131" name="Google Shape;131;p19"/>
          <p:cNvSpPr txBox="1"/>
          <p:nvPr/>
        </p:nvSpPr>
        <p:spPr>
          <a:xfrm>
            <a:off x="5265775" y="187700"/>
            <a:ext cx="3878100" cy="39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rPr>
              <a:t>Uses algorithms to learn from examples.</a:t>
            </a:r>
            <a:endParaRPr sz="1600">
              <a:solidFill>
                <a:schemeClr val="dk2"/>
              </a:solidFill>
            </a:endParaRPr>
          </a:p>
        </p:txBody>
      </p:sp>
      <p:sp>
        <p:nvSpPr>
          <p:cNvPr id="132" name="Google Shape;132;p19"/>
          <p:cNvSpPr txBox="1"/>
          <p:nvPr/>
        </p:nvSpPr>
        <p:spPr>
          <a:xfrm>
            <a:off x="6163475" y="1097700"/>
            <a:ext cx="3097200" cy="56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rPr>
              <a:t>Connected nodes process and share data with one another through layers to allow more complexity. Based on human neurons!</a:t>
            </a:r>
            <a:endParaRPr sz="1600">
              <a:solidFill>
                <a:schemeClr val="dk2"/>
              </a:solidFill>
            </a:endParaRPr>
          </a:p>
        </p:txBody>
      </p:sp>
      <p:sp>
        <p:nvSpPr>
          <p:cNvPr id="133" name="Google Shape;133;p19"/>
          <p:cNvSpPr txBox="1"/>
          <p:nvPr/>
        </p:nvSpPr>
        <p:spPr>
          <a:xfrm>
            <a:off x="6105975" y="2754825"/>
            <a:ext cx="3154800" cy="56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rPr>
              <a:t>Brings more complexity to ANNs by adding many additional layers with more nodes. Trained on large datasets.</a:t>
            </a:r>
            <a:endParaRPr sz="1600">
              <a:solidFill>
                <a:schemeClr val="dk2"/>
              </a:solidFill>
            </a:endParaRPr>
          </a:p>
        </p:txBody>
      </p:sp>
      <p:sp>
        <p:nvSpPr>
          <p:cNvPr id="134" name="Google Shape;134;p19"/>
          <p:cNvSpPr txBox="1"/>
          <p:nvPr/>
        </p:nvSpPr>
        <p:spPr>
          <a:xfrm>
            <a:off x="5577150" y="4192000"/>
            <a:ext cx="3395700" cy="56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rPr>
              <a:t>Uses Deep Learning to generate novel text based on user-submitted prompts</a:t>
            </a:r>
            <a:endParaRPr sz="1600">
              <a:solidFill>
                <a:schemeClr val="dk2"/>
              </a:solidFill>
            </a:endParaRPr>
          </a:p>
        </p:txBody>
      </p:sp>
      <p:cxnSp>
        <p:nvCxnSpPr>
          <p:cNvPr id="135" name="Google Shape;135;p19"/>
          <p:cNvCxnSpPr>
            <a:endCxn id="134" idx="1"/>
          </p:cNvCxnSpPr>
          <p:nvPr/>
        </p:nvCxnSpPr>
        <p:spPr>
          <a:xfrm>
            <a:off x="5039850" y="3756850"/>
            <a:ext cx="537300" cy="719700"/>
          </a:xfrm>
          <a:prstGeom prst="straightConnector1">
            <a:avLst/>
          </a:prstGeom>
          <a:noFill/>
          <a:ln cap="flat" cmpd="sng" w="9525">
            <a:solidFill>
              <a:schemeClr val="dk2"/>
            </a:solidFill>
            <a:prstDash val="solid"/>
            <a:round/>
            <a:headEnd len="med" w="med" type="none"/>
            <a:tailEnd len="med" w="med" type="none"/>
          </a:ln>
        </p:spPr>
      </p:cxnSp>
      <p:cxnSp>
        <p:nvCxnSpPr>
          <p:cNvPr id="136" name="Google Shape;136;p19"/>
          <p:cNvCxnSpPr>
            <a:stCxn id="128" idx="3"/>
            <a:endCxn id="133" idx="1"/>
          </p:cNvCxnSpPr>
          <p:nvPr/>
        </p:nvCxnSpPr>
        <p:spPr>
          <a:xfrm>
            <a:off x="5133275" y="2675200"/>
            <a:ext cx="972600" cy="364200"/>
          </a:xfrm>
          <a:prstGeom prst="straightConnector1">
            <a:avLst/>
          </a:prstGeom>
          <a:noFill/>
          <a:ln cap="flat" cmpd="sng" w="9525">
            <a:solidFill>
              <a:schemeClr val="dk2"/>
            </a:solidFill>
            <a:prstDash val="solid"/>
            <a:round/>
            <a:headEnd len="med" w="med" type="none"/>
            <a:tailEnd len="med" w="med" type="none"/>
          </a:ln>
        </p:spPr>
      </p:cxnSp>
      <p:cxnSp>
        <p:nvCxnSpPr>
          <p:cNvPr id="137" name="Google Shape;137;p19"/>
          <p:cNvCxnSpPr>
            <a:endCxn id="129" idx="3"/>
          </p:cNvCxnSpPr>
          <p:nvPr/>
        </p:nvCxnSpPr>
        <p:spPr>
          <a:xfrm flipH="1">
            <a:off x="4977750" y="1376525"/>
            <a:ext cx="1211100" cy="399000"/>
          </a:xfrm>
          <a:prstGeom prst="straightConnector1">
            <a:avLst/>
          </a:prstGeom>
          <a:noFill/>
          <a:ln cap="flat" cmpd="sng" w="9525">
            <a:solidFill>
              <a:schemeClr val="dk2"/>
            </a:solidFill>
            <a:prstDash val="solid"/>
            <a:round/>
            <a:headEnd len="med" w="med" type="none"/>
            <a:tailEnd len="med" w="med" type="none"/>
          </a:ln>
        </p:spPr>
      </p:cxnSp>
      <p:cxnSp>
        <p:nvCxnSpPr>
          <p:cNvPr id="138" name="Google Shape;138;p19"/>
          <p:cNvCxnSpPr>
            <a:stCxn id="131" idx="1"/>
            <a:endCxn id="130" idx="3"/>
          </p:cNvCxnSpPr>
          <p:nvPr/>
        </p:nvCxnSpPr>
        <p:spPr>
          <a:xfrm flipH="1">
            <a:off x="4834975" y="387200"/>
            <a:ext cx="430800" cy="3126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pic>
        <p:nvPicPr>
          <p:cNvPr id="143" name="Google Shape;143;p20"/>
          <p:cNvPicPr preferRelativeResize="0"/>
          <p:nvPr/>
        </p:nvPicPr>
        <p:blipFill>
          <a:blip r:embed="rId3">
            <a:alphaModFix/>
          </a:blip>
          <a:stretch>
            <a:fillRect/>
          </a:stretch>
        </p:blipFill>
        <p:spPr>
          <a:xfrm flipH="1">
            <a:off x="3330463" y="0"/>
            <a:ext cx="2483074" cy="2483074"/>
          </a:xfrm>
          <a:prstGeom prst="rect">
            <a:avLst/>
          </a:prstGeom>
          <a:noFill/>
          <a:ln>
            <a:noFill/>
          </a:ln>
        </p:spPr>
      </p:pic>
      <p:sp>
        <p:nvSpPr>
          <p:cNvPr id="144" name="Google Shape;144;p20"/>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7400"/>
              <a:t>“</a:t>
            </a:r>
            <a:r>
              <a:rPr lang="en" sz="7400"/>
              <a:t>Stochastic Parrots”</a:t>
            </a:r>
            <a:endParaRPr sz="7200"/>
          </a:p>
        </p:txBody>
      </p:sp>
      <p:sp>
        <p:nvSpPr>
          <p:cNvPr id="145" name="Google Shape;145;p20"/>
          <p:cNvSpPr txBox="1"/>
          <p:nvPr>
            <p:ph idx="1" type="body"/>
          </p:nvPr>
        </p:nvSpPr>
        <p:spPr>
          <a:xfrm>
            <a:off x="311700" y="3152225"/>
            <a:ext cx="8520600" cy="16704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a:t>Some scholars have been using this term for ChatGPT and similar tools. Like a parrot, these tools do not comprehend what they are saying.</a:t>
            </a:r>
            <a:endParaRPr/>
          </a:p>
          <a:p>
            <a:pPr indent="0" lvl="0" marL="0" rtl="0" algn="ctr">
              <a:spcBef>
                <a:spcPts val="1200"/>
              </a:spcBef>
              <a:spcAft>
                <a:spcPts val="0"/>
              </a:spcAft>
              <a:buNone/>
            </a:pPr>
            <a:r>
              <a:rPr lang="en"/>
              <a:t>They do not produce true or validated answers. </a:t>
            </a:r>
            <a:endParaRPr/>
          </a:p>
          <a:p>
            <a:pPr indent="0" lvl="0" marL="0" rtl="0" algn="ctr">
              <a:spcBef>
                <a:spcPts val="1200"/>
              </a:spcBef>
              <a:spcAft>
                <a:spcPts val="1200"/>
              </a:spcAft>
              <a:buNone/>
            </a:pPr>
            <a:r>
              <a:rPr lang="en"/>
              <a:t>They produce </a:t>
            </a:r>
            <a:r>
              <a:rPr i="1" lang="en"/>
              <a:t>statistically likely</a:t>
            </a:r>
            <a:r>
              <a:rPr lang="en"/>
              <a:t> answers.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LLMs just make things up a lot of the time…</a:t>
            </a:r>
            <a:endParaRPr/>
          </a:p>
        </p:txBody>
      </p:sp>
      <p:pic>
        <p:nvPicPr>
          <p:cNvPr id="151" name="Google Shape;151;p21"/>
          <p:cNvPicPr preferRelativeResize="0"/>
          <p:nvPr/>
        </p:nvPicPr>
        <p:blipFill>
          <a:blip r:embed="rId3">
            <a:alphaModFix/>
          </a:blip>
          <a:stretch>
            <a:fillRect/>
          </a:stretch>
        </p:blipFill>
        <p:spPr>
          <a:xfrm>
            <a:off x="907388" y="1161300"/>
            <a:ext cx="7329236" cy="3820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512922640</vt:i4>
  </property>
  <property fmtid="{D5CDD505-2E9C-101B-9397-08002B2CF9AE}" pid="3" name="_NewReviewCycle">
    <vt:lpwstr/>
  </property>
  <property fmtid="{D5CDD505-2E9C-101B-9397-08002B2CF9AE}" pid="4" name="_EmailSubject">
    <vt:lpwstr>SLA Conference Presentations </vt:lpwstr>
  </property>
  <property fmtid="{D5CDD505-2E9C-101B-9397-08002B2CF9AE}" pid="5" name="_AuthorEmail">
    <vt:lpwstr>Veronica.Ramshaw@uregina.ca</vt:lpwstr>
  </property>
  <property fmtid="{D5CDD505-2E9C-101B-9397-08002B2CF9AE}" pid="6" name="_AuthorEmailDisplayName">
    <vt:lpwstr>Veronica Ramshaw</vt:lpwstr>
  </property>
</Properties>
</file>