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Source Sans Pr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-regular.fntdata"/><Relationship Id="rId25" Type="http://schemas.openxmlformats.org/officeDocument/2006/relationships/slide" Target="slides/slide20.xml"/><Relationship Id="rId28" Type="http://schemas.openxmlformats.org/officeDocument/2006/relationships/font" Target="fonts/SourceSansPro-italic.fntdata"/><Relationship Id="rId27" Type="http://schemas.openxmlformats.org/officeDocument/2006/relationships/font" Target="fonts/SourceSansPr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SourceSansPr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Google Shape;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f1f62cf12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f1f62cf12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f5c12140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f5c12140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1f62cf12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f1f62cf12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f1f62cf12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f1f62cf12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f8af255d0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f8af255d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ef8ad884c9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ef8ad884c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f8ad884c9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f8ad884c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ef8ad884c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ef8ad884c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f8ad884c9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ef8ad884c9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7ef201b6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f7ef201b6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f8bb2114bf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gf8bb2114bf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f8ad884c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ef8ad884c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f8bb2114b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gf8bb2114b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f166d4b37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f166d4b37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ef8ad884c9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ef8ad884c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the future, assets will also be on our Kaltura mediaspace instance and an upcoming implementation of AtoM (access to memory)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ef8ad884c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ef8ad884c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f7ef201b6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f7ef201b6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ef8ad884c9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ef8ad884c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expect this could go as high as 50-100$ a month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f8ad884c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f8ad884c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body"/>
          </p:nvPr>
        </p:nvSpPr>
        <p:spPr>
          <a:xfrm>
            <a:off x="675235" y="1350123"/>
            <a:ext cx="7774500" cy="29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8300" lvl="0" marL="4572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8300" lvl="1" marL="914400" marR="0" rtl="0" algn="l">
              <a:lnSpc>
                <a:spcPct val="14545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81000" lvl="3" marL="18288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81000" lvl="4" marL="228600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»"/>
              <a:defRPr b="0" i="0" sz="24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2" type="body"/>
          </p:nvPr>
        </p:nvSpPr>
        <p:spPr>
          <a:xfrm>
            <a:off x="675235" y="550500"/>
            <a:ext cx="777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20700" lvl="1" marL="914400" marR="0" rtl="0" algn="l"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Char char="–"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520700" lvl="2" marL="1371600" marR="0" rtl="0" algn="l"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Char char="•"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520700" lvl="3" marL="1828800" marR="0" rtl="0" algn="l"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Char char="–"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520700" lvl="4" marL="2286000" marR="0" rtl="0" algn="l">
              <a:spcBef>
                <a:spcPts val="92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Char char="»"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821237" y="456128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Char char="●"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Char char="○"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Char char="■"/>
              <a:defRPr sz="3600"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823222"/>
            <a:ext cx="5216121" cy="6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72337" y="4649390"/>
            <a:ext cx="1156097" cy="3726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821237" y="456128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b="0" i="0" sz="120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github.com/elastic/search-ui" TargetMode="External"/><Relationship Id="rId4" Type="http://schemas.openxmlformats.org/officeDocument/2006/relationships/hyperlink" Target="https://github.com/elastic/search-ui" TargetMode="External"/><Relationship Id="rId5" Type="http://schemas.openxmlformats.org/officeDocument/2006/relationships/hyperlink" Target="https://github.com/elastic/app-search-reference-ui-react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165.22.227.74/digitalcollections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open.library.ubc.ca/" TargetMode="External"/><Relationship Id="rId4" Type="http://schemas.openxmlformats.org/officeDocument/2006/relationships/hyperlink" Target="https://www.lib.uidaho.edu/digital/" TargetMode="External"/><Relationship Id="rId5" Type="http://schemas.openxmlformats.org/officeDocument/2006/relationships/hyperlink" Target="https://www.blackfootdigitallibrary.com/digital/collection/bdl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Implementing Elastic App Search for Digital Collections</a:t>
            </a:r>
            <a:endParaRPr b="1"/>
          </a:p>
        </p:txBody>
      </p:sp>
      <p:sp>
        <p:nvSpPr>
          <p:cNvPr id="29" name="Google Shape;29;p6"/>
          <p:cNvSpPr txBox="1"/>
          <p:nvPr>
            <p:ph idx="1" type="subTitle"/>
          </p:nvPr>
        </p:nvSpPr>
        <p:spPr>
          <a:xfrm>
            <a:off x="311700" y="3332375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23">
                <a:solidFill>
                  <a:schemeClr val="dk1"/>
                </a:solidFill>
              </a:rPr>
              <a:t>Veronica Ramshaw, Digital Services Librarian</a:t>
            </a:r>
            <a:endParaRPr sz="2523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23"/>
              <a:t>Sanjida Parvin Nishath, Digital Collections Co-op Student</a:t>
            </a:r>
            <a:endParaRPr sz="2523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23"/>
              <a:t>Dale Storie, Associate University Librarian</a:t>
            </a:r>
            <a:endParaRPr sz="2523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Knowledge Going In</a:t>
            </a:r>
            <a:endParaRPr sz="2500"/>
          </a:p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HTML, CSS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Javascript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pre-existing experience with React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Some prior ElasticSearch experience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Co-op student had not worked with it before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Process: Build Webpage</a:t>
            </a:r>
            <a:endParaRPr sz="2500"/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Sanjida built a prototype webpage to house the search interface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Allowed us to </a:t>
            </a:r>
            <a:r>
              <a:rPr lang="en"/>
              <a:t>finesse</a:t>
            </a:r>
            <a:r>
              <a:rPr lang="en"/>
              <a:t> the appearance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Added collection browse functionality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We started with a single engine (maryfiler)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Using the Reference-ui React app, the website customizations from the prototype were integrated into the UI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3"/>
              </a:rPr>
              <a:t>S</a:t>
            </a:r>
            <a:r>
              <a:rPr lang="en" u="sng">
                <a:solidFill>
                  <a:schemeClr val="hlink"/>
                </a:solidFill>
                <a:hlinkClick r:id="rId4"/>
              </a:rPr>
              <a:t>earch-ui</a:t>
            </a:r>
            <a:r>
              <a:rPr lang="en"/>
              <a:t> and </a:t>
            </a:r>
            <a:r>
              <a:rPr lang="en" u="sng">
                <a:solidFill>
                  <a:schemeClr val="hlink"/>
                </a:solidFill>
                <a:hlinkClick r:id="rId5"/>
              </a:rPr>
              <a:t>app-search-reference-ui-react</a:t>
            </a:r>
            <a:r>
              <a:rPr lang="en"/>
              <a:t> documentation on github were helpful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Added accessory pages for “About” and “Contact Us”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Documented customizations for future replication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Process: Data Processing</a:t>
            </a:r>
            <a:endParaRPr sz="2500"/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ElasticSearch requires .JSONs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Our Static Sites are built on .JSONs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Only processing needed is to change relative URLs to absolute URLs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CONTENTdm collections export as tab-delimited text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Remove extraneous fields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Generate thumbnail URLs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Rename select headers to match Static Site .JSONs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All headers needed to be modified to match field name limitations from </a:t>
            </a:r>
            <a:r>
              <a:rPr lang="en"/>
              <a:t>Elasticsearch </a:t>
            </a:r>
            <a:r>
              <a:rPr lang="en"/>
              <a:t> (ie/ start with lower case character, no spaces only underscores)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Convert tab-delimited text to .JSON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Process: Create Meta-Engine</a:t>
            </a:r>
            <a:endParaRPr sz="2500"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11700" y="1183675"/>
            <a:ext cx="2533800" cy="328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Upload</a:t>
            </a:r>
            <a:r>
              <a:rPr lang="en"/>
              <a:t> .JSONs into engines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One collection = one engine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Creating a Meta-Engine is as easy as picking a name and selecting the Engines to include in it.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Apply Sanjida’s reference-ui customizations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CSS and changes to the React components to change how results are displayed</a:t>
            </a:r>
            <a:endParaRPr/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5575" y="1017725"/>
            <a:ext cx="6298424" cy="3281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Process: Deploy Site</a:t>
            </a:r>
            <a:endParaRPr sz="2500"/>
          </a:p>
        </p:txBody>
      </p:sp>
      <p:sp>
        <p:nvSpPr>
          <p:cNvPr id="113" name="Google Shape;113;p19"/>
          <p:cNvSpPr txBox="1"/>
          <p:nvPr>
            <p:ph idx="1" type="body"/>
          </p:nvPr>
        </p:nvSpPr>
        <p:spPr>
          <a:xfrm>
            <a:off x="311700" y="1017725"/>
            <a:ext cx="8235000" cy="3281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In package.json, set your homepage based on the root of the web server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Compile React search app into static files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Deploy on a standard Apache web server with ‘AllowOverride All’ on the directory 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Learning along the way</a:t>
            </a:r>
            <a:endParaRPr sz="2500"/>
          </a:p>
        </p:txBody>
      </p:sp>
      <p:sp>
        <p:nvSpPr>
          <p:cNvPr id="119" name="Google Shape;11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Setting up a React environment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Installing NVM, NPM, dependencies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UI design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React.js components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API keys and authenticating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Challenges</a:t>
            </a:r>
            <a:endParaRPr sz="2500"/>
          </a:p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Engines vs Meta-engines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initially thought we could combine all the metadata into a single engine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Instead, each set of metadata is its own engine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Engines are bundled into a meta-engine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GUI limitations: No updating data after upload and no bulk deleting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Extremely inconsistent metadata (especially in older collections)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The End Result</a:t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Live Demo: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http://165.22.227.74/digitalcollections/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Next Steps</a:t>
            </a:r>
            <a:endParaRPr sz="2500"/>
          </a:p>
        </p:txBody>
      </p:sp>
      <p:sp>
        <p:nvSpPr>
          <p:cNvPr id="137" name="Google Shape;13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Make use of the synonym feature and relevance tuning in Elasticsearch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Continue adding collections as new collections/static sites are created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Darke Hall will be the next addition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Evaluate possibility of adding oURspace collections to engines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Scott Murray from SILS for his App Search guidance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idx="1" type="body"/>
          </p:nvPr>
        </p:nvSpPr>
        <p:spPr>
          <a:xfrm>
            <a:off x="675235" y="1350123"/>
            <a:ext cx="7774500" cy="2937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50"/>
              <a:t>The University of Regina is situated on Treaty 4 lands with a presence in Treaty 6. These are the territories of the nêhiyawak, Anihšināpēk, Dakota, Lakota, and Nakoda, and the homeland of the Métis/Michif Nation. </a:t>
            </a:r>
            <a:endParaRPr sz="3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Thank you!</a:t>
            </a:r>
            <a:endParaRPr sz="4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idx="1" type="body"/>
          </p:nvPr>
        </p:nvSpPr>
        <p:spPr>
          <a:xfrm>
            <a:off x="675225" y="1677525"/>
            <a:ext cx="7774500" cy="261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"/>
              <a:t>Rationale of the Project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"/>
              <a:t>Description of Elasticsearch and App Search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"/>
              <a:t>The Co-op student project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"/>
              <a:t>Process</a:t>
            </a:r>
            <a:endParaRPr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"/>
              <a:t>Lessons learned</a:t>
            </a:r>
            <a:endParaRPr/>
          </a:p>
        </p:txBody>
      </p:sp>
      <p:sp>
        <p:nvSpPr>
          <p:cNvPr id="40" name="Google Shape;40;p8"/>
          <p:cNvSpPr txBox="1"/>
          <p:nvPr>
            <p:ph idx="2" type="body"/>
          </p:nvPr>
        </p:nvSpPr>
        <p:spPr>
          <a:xfrm>
            <a:off x="675235" y="550500"/>
            <a:ext cx="7774500" cy="615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Rationale </a:t>
            </a:r>
            <a:endParaRPr sz="3100"/>
          </a:p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Interest in having a more aesthetically-driven presentation of primary source materials (particularly our own archival content)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Less silo-ization for our platforms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Improving search for static sites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Design inspirations: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UBC Open Collections (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https://open.library.ubc.ca/</a:t>
            </a:r>
            <a:r>
              <a:rPr lang="en" sz="1800"/>
              <a:t>)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University of Idaho Digital Initiatives (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https://www.lib.uidaho.edu/digital/</a:t>
            </a:r>
            <a:r>
              <a:rPr lang="en" sz="1800"/>
              <a:t>)</a:t>
            </a:r>
            <a:r>
              <a:rPr lang="en" sz="1600"/>
              <a:t>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800"/>
              <a:t>Blackfoot Digital Library (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https://www.blackfootdigitallibrary.com/digital/collection/bd</a:t>
            </a:r>
            <a:r>
              <a:rPr lang="en" sz="1800" u="sng">
                <a:solidFill>
                  <a:schemeClr val="hlink"/>
                </a:solidFill>
              </a:rPr>
              <a:t>l</a:t>
            </a:r>
            <a:r>
              <a:rPr lang="en" sz="1800"/>
              <a:t>)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Introduction to uRegina’s </a:t>
            </a:r>
            <a:r>
              <a:rPr lang="en" sz="2500"/>
              <a:t>collections of digital collections</a:t>
            </a:r>
            <a:endParaRPr sz="2500"/>
          </a:p>
        </p:txBody>
      </p:sp>
      <p:pic>
        <p:nvPicPr>
          <p:cNvPr id="52" name="Google Shape;5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9649" y="1127950"/>
            <a:ext cx="2337174" cy="2282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7850" y="1127938"/>
            <a:ext cx="2459675" cy="211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850" y="1152463"/>
            <a:ext cx="2709900" cy="20643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0"/>
          <p:cNvSpPr txBox="1"/>
          <p:nvPr/>
        </p:nvSpPr>
        <p:spPr>
          <a:xfrm>
            <a:off x="457350" y="3520975"/>
            <a:ext cx="2084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DSpace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~13000 items</a:t>
            </a:r>
            <a:endParaRPr sz="1800"/>
          </a:p>
        </p:txBody>
      </p:sp>
      <p:sp>
        <p:nvSpPr>
          <p:cNvPr id="56" name="Google Shape;56;p10"/>
          <p:cNvSpPr txBox="1"/>
          <p:nvPr/>
        </p:nvSpPr>
        <p:spPr>
          <a:xfrm>
            <a:off x="3357850" y="3520975"/>
            <a:ext cx="2348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ContentDM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~6000 items</a:t>
            </a:r>
            <a:endParaRPr sz="1800"/>
          </a:p>
        </p:txBody>
      </p:sp>
      <p:sp>
        <p:nvSpPr>
          <p:cNvPr id="57" name="Google Shape;57;p10"/>
          <p:cNvSpPr txBox="1"/>
          <p:nvPr/>
        </p:nvSpPr>
        <p:spPr>
          <a:xfrm>
            <a:off x="6344175" y="3521100"/>
            <a:ext cx="2459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Static sites (w/ Wax)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~</a:t>
            </a:r>
            <a:r>
              <a:rPr lang="en" sz="1800"/>
              <a:t>500 items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What is </a:t>
            </a:r>
            <a:r>
              <a:rPr lang="en" sz="2500"/>
              <a:t>Elasticsearch</a:t>
            </a:r>
            <a:r>
              <a:rPr lang="en" sz="2500"/>
              <a:t>?</a:t>
            </a:r>
            <a:endParaRPr sz="2500"/>
          </a:p>
        </p:txBody>
      </p:sp>
      <p:sp>
        <p:nvSpPr>
          <p:cNvPr id="63" name="Google Shape;63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“the world’s leading free and open </a:t>
            </a:r>
            <a:r>
              <a:rPr b="1" lang="en" sz="1800">
                <a:solidFill>
                  <a:schemeClr val="dk1"/>
                </a:solidFill>
                <a:highlight>
                  <a:srgbClr val="FFFFFF"/>
                </a:highlight>
              </a:rPr>
              <a:t>search</a:t>
            </a: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 and analytics solution”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Available as an free download or hosted option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Elastic App Search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Offers a pared down / refined set of search functions and APIs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GUI for loading records, relevance tuning, synonyms, curation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API for bulk loading, updating, deleting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  <a:highlight>
                  <a:srgbClr val="FFFFFF"/>
                </a:highlight>
              </a:rPr>
              <a:t>Pre-built Reference UI included as a React App </a:t>
            </a:r>
            <a:endParaRPr sz="18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25" y="161725"/>
            <a:ext cx="8228951" cy="4873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Hosted Elastic App Search</a:t>
            </a:r>
            <a:endParaRPr sz="2500"/>
          </a:p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>
            <a:off x="311700" y="1199050"/>
            <a:ext cx="8520600" cy="266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Hosted option by Elastic.co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Choose where it is hosted (AWS, Google Cloud Platform or Microsoft Azure available)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Advertised as costing “as low as $16 USD”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API Requests - Cost per 1000 requests $0.0018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Actual cost for us has been approximately $20-25 USD per month so far ($0.0265 per hour + data transfer)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Goals of the Coop Project</a:t>
            </a:r>
            <a:endParaRPr sz="2500"/>
          </a:p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~4 month long term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Build a digital collections page with: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search interface using</a:t>
            </a:r>
            <a:r>
              <a:rPr lang="en"/>
              <a:t> the Elastic App Search Reference UI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more meaningful access point to our digital collections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 Criteria: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Clear and straight-forward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Clean aesthetic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Consistent with institutional visual identity</a:t>
            </a:r>
            <a:br>
              <a:rPr lang="en"/>
            </a:b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Learning objectives: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Working with React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Organization of information in a digital collections context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3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