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Lst>
  <p:sldSz cx="9144000" cy="6858000" type="screen4x3"/>
  <p:notesSz cx="6797675" cy="9874250"/>
  <p:embeddedFontLst>
    <p:embeddedFont>
      <p:font typeface="Open Sans" panose="020B0604020202020204" charset="0"/>
      <p:regular r:id="rId64"/>
      <p:bold r:id="rId65"/>
      <p:italic r:id="rId66"/>
      <p:boldItalic r:id="rId67"/>
    </p:embeddedFont>
    <p:embeddedFont>
      <p:font typeface="Impact" panose="020B0806030902050204" pitchFamily="34" charset="0"/>
      <p:regular r:id="rId68"/>
    </p:embeddedFont>
    <p:embeddedFont>
      <p:font typeface="Slabo 27px" panose="020B0604020202020204" charset="0"/>
      <p:regular r:id="rId69"/>
    </p:embeddedFont>
    <p:embeddedFont>
      <p:font typeface="Georgia" panose="02040502050405020303" pitchFamily="18" charset="0"/>
      <p:regular r:id="rId70"/>
      <p:bold r:id="rId71"/>
      <p:italic r:id="rId72"/>
      <p:boldItalic r:id="rId73"/>
    </p:embeddedFont>
    <p:embeddedFont>
      <p:font typeface="Calibri" panose="020F0502020204030204" pitchFamily="34" charset="0"/>
      <p:regular r:id="rId74"/>
      <p:bold r:id="rId75"/>
      <p:italic r:id="rId76"/>
      <p:boldItalic r:id="rId77"/>
    </p:embeddedFont>
    <p:embeddedFont>
      <p:font typeface="Arial Black" panose="020B0A04020102020204" pitchFamily="34" charset="0"/>
      <p:bold r:id="rId7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C56A777-2E72-4A64-A6A5-780228EBFF71}">
  <a:tblStyle styleId="{BC56A777-2E72-4A64-A6A5-780228EBFF71}"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EF4E7"/>
          </a:solidFill>
        </a:fill>
      </a:tcStyle>
    </a:wholeTbl>
    <a:band1H>
      <a:tcTxStyle b="off" i="off"/>
      <a:tcStyle>
        <a:tcBdr/>
        <a:fill>
          <a:solidFill>
            <a:srgbClr val="FDE8CB"/>
          </a:solidFill>
        </a:fill>
      </a:tcStyle>
    </a:band1H>
    <a:band2H>
      <a:tcTxStyle b="off" i="off"/>
      <a:tcStyle>
        <a:tcBdr/>
      </a:tcStyle>
    </a:band2H>
    <a:band1V>
      <a:tcTxStyle b="off" i="off"/>
      <a:tcStyle>
        <a:tcBdr/>
        <a:fill>
          <a:solidFill>
            <a:srgbClr val="FDE8CB"/>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2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font" Target="fonts/font5.fntdata"/><Relationship Id="rId76"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3.fntdata"/><Relationship Id="rId74" Type="http://schemas.openxmlformats.org/officeDocument/2006/relationships/font" Target="fonts/font11.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2.fntdata"/><Relationship Id="rId73" Type="http://schemas.openxmlformats.org/officeDocument/2006/relationships/font" Target="fonts/font10.fntdata"/><Relationship Id="rId78" Type="http://schemas.openxmlformats.org/officeDocument/2006/relationships/font" Target="fonts/font15.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69" Type="http://schemas.openxmlformats.org/officeDocument/2006/relationships/font" Target="fonts/font6.fntdata"/><Relationship Id="rId77"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9.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7.fntdata"/><Relationship Id="rId75"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3713"/>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3713"/>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824"/>
            <a:ext cx="2945659" cy="493713"/>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3935578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1: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05" name="Google Shape;105;p1: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1880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472f271ac7_0_1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91" name="Google Shape;191;g472f271ac7_0_1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31448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8: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98" name="Google Shape;198;p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41036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472f271ac7_0_26: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05" name="Google Shape;205;g472f271ac7_0_2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0884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9: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12" name="Google Shape;212;p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03192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472f271ac7_0_32: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You may also wish to mention Crown Copyright</a:t>
            </a:r>
            <a:endParaRPr sz="1200" b="0" i="0" u="none" strike="noStrike" cap="none">
              <a:solidFill>
                <a:schemeClr val="dk1"/>
              </a:solidFill>
              <a:latin typeface="Calibri"/>
              <a:ea typeface="Calibri"/>
              <a:cs typeface="Calibri"/>
              <a:sym typeface="Calibri"/>
            </a:endParaRPr>
          </a:p>
        </p:txBody>
      </p:sp>
      <p:sp>
        <p:nvSpPr>
          <p:cNvPr id="219" name="Google Shape;219;g472f271ac7_0_3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5643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0: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26" name="Google Shape;226;p1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4588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72f271ac7_0_38: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33" name="Google Shape;233;g472f271ac7_0_3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25461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1: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41" name="Google Shape;241;p11: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88753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472f271ac7_0_4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g472f271ac7_0_44:notes"/>
          <p:cNvSpPr txBox="1">
            <a:spLocks noGrp="1"/>
          </p:cNvSpPr>
          <p:nvPr>
            <p:ph type="body" idx="1"/>
          </p:nvPr>
        </p:nvSpPr>
        <p:spPr>
          <a:xfrm>
            <a:off x="679768" y="4690269"/>
            <a:ext cx="5438100" cy="444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49" name="Google Shape;249;g472f271ac7_0_44: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30294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472f271ac7_0_5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56" name="Google Shape;256;g472f271ac7_0_5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5298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2: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
        <p:nvSpPr>
          <p:cNvPr id="122" name="Google Shape;122;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3" name="Google Shape;123;p2: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This is guidance for trainers – remove this slide before playing.</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r>
              <a:rPr lang="en-US"/>
              <a:t>The game is currently designed to be played by participants with, at minimum, basic copyright knowledge, though of course it can be adapted for other audiences.</a:t>
            </a:r>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r>
              <a:rPr lang="en-US"/>
              <a:t>Version 1.2: Exceptions cards have been labelled Basic (with B in the bottom right corner) or Advanced (with A in the bottom right corner). </a:t>
            </a:r>
            <a:endParaRPr/>
          </a:p>
          <a:p>
            <a:pPr marL="0" marR="0" lvl="0" indent="0" algn="l" rtl="0">
              <a:lnSpc>
                <a:spcPct val="100000"/>
              </a:lnSpc>
              <a:spcBef>
                <a:spcPts val="0"/>
              </a:spcBef>
              <a:spcAft>
                <a:spcPts val="0"/>
              </a:spcAft>
              <a:buClr>
                <a:srgbClr val="000000"/>
              </a:buClr>
              <a:buSzPts val="1400"/>
              <a:buFont typeface="Arial"/>
              <a:buNone/>
            </a:pPr>
            <a:r>
              <a:rPr lang="en-US"/>
              <a:t>For games where participants have a limited knowledge of copyright, use Basic exceptions cards only. </a:t>
            </a:r>
            <a:endParaRPr/>
          </a:p>
          <a:p>
            <a:pPr marL="0" marR="0" lvl="0" indent="0" algn="l" rtl="0">
              <a:lnSpc>
                <a:spcPct val="100000"/>
              </a:lnSpc>
              <a:spcBef>
                <a:spcPts val="0"/>
              </a:spcBef>
              <a:spcAft>
                <a:spcPts val="0"/>
              </a:spcAft>
              <a:buClr>
                <a:srgbClr val="000000"/>
              </a:buClr>
              <a:buSzPts val="1400"/>
              <a:buFont typeface="Arial"/>
              <a:buNone/>
            </a:pPr>
            <a:r>
              <a:rPr lang="en-US"/>
              <a:t>For games where participants have more copyright expertise, use both Basic and Advanced exceptions cards.</a:t>
            </a:r>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r>
              <a:rPr lang="en-US"/>
              <a:t>This game can be played collaboratively (without scoring) or competitively with the suggested scoring rubric below. </a:t>
            </a:r>
            <a:endParaRPr/>
          </a:p>
          <a:p>
            <a:pPr marL="0" marR="0" lvl="0" indent="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400"/>
              <a:buFont typeface="Arial"/>
              <a:buNone/>
            </a:pPr>
            <a:r>
              <a:rPr lang="en-US"/>
              <a:t>Suggested scoring rubric: </a:t>
            </a:r>
            <a:endParaRPr/>
          </a:p>
          <a:p>
            <a:pPr marL="0" marR="0" lvl="0" indent="0" algn="l" rtl="0">
              <a:lnSpc>
                <a:spcPct val="100000"/>
              </a:lnSpc>
              <a:spcBef>
                <a:spcPts val="0"/>
              </a:spcBef>
              <a:spcAft>
                <a:spcPts val="0"/>
              </a:spcAft>
              <a:buClr>
                <a:srgbClr val="000000"/>
              </a:buClr>
              <a:buSzPts val="1400"/>
              <a:buFont typeface="Arial"/>
              <a:buNone/>
            </a:pPr>
            <a:r>
              <a:rPr lang="en-US"/>
              <a:t>Copyright Quiz - warm-up activity - no points attributed</a:t>
            </a:r>
            <a:endParaRPr/>
          </a:p>
          <a:p>
            <a:pPr marL="0" marR="0" lvl="0" indent="0" algn="l" rtl="0">
              <a:lnSpc>
                <a:spcPct val="100000"/>
              </a:lnSpc>
              <a:spcBef>
                <a:spcPts val="0"/>
              </a:spcBef>
              <a:spcAft>
                <a:spcPts val="0"/>
              </a:spcAft>
              <a:buClr>
                <a:srgbClr val="000000"/>
              </a:buClr>
              <a:buSzPts val="1400"/>
              <a:buFont typeface="Arial"/>
              <a:buNone/>
            </a:pPr>
            <a:r>
              <a:rPr lang="en-US"/>
              <a:t>Before the game, host should already have determined the cards expected for each item/scenario (suggested answers for the scenarios are included here)</a:t>
            </a:r>
            <a:endParaRPr/>
          </a:p>
          <a:p>
            <a:pPr marL="0" marR="0" lvl="0" indent="0" algn="l" rtl="0">
              <a:lnSpc>
                <a:spcPct val="100000"/>
              </a:lnSpc>
              <a:spcBef>
                <a:spcPts val="0"/>
              </a:spcBef>
              <a:spcAft>
                <a:spcPts val="0"/>
              </a:spcAft>
              <a:buClr>
                <a:srgbClr val="000000"/>
              </a:buClr>
              <a:buSzPts val="1400"/>
              <a:buFont typeface="Arial"/>
              <a:buNone/>
            </a:pPr>
            <a:r>
              <a:rPr lang="en-US"/>
              <a:t>Round 1 - Works - 2 points if participants get all cards expected for their item (deduct portion of points for the cards that are missed) (to facilitate things, can provide number of expected cards on a post-it since it can vary per item)</a:t>
            </a:r>
            <a:endParaRPr/>
          </a:p>
          <a:p>
            <a:pPr marL="0" marR="0" lvl="0" indent="0" algn="l" rtl="0">
              <a:lnSpc>
                <a:spcPct val="100000"/>
              </a:lnSpc>
              <a:spcBef>
                <a:spcPts val="0"/>
              </a:spcBef>
              <a:spcAft>
                <a:spcPts val="0"/>
              </a:spcAft>
              <a:buClr>
                <a:srgbClr val="000000"/>
              </a:buClr>
              <a:buSzPts val="1400"/>
              <a:buFont typeface="Arial"/>
              <a:buNone/>
            </a:pPr>
            <a:r>
              <a:rPr lang="en-US"/>
              <a:t>Round 2 - Usages - 1 point per card</a:t>
            </a:r>
            <a:endParaRPr/>
          </a:p>
          <a:p>
            <a:pPr marL="0" marR="0" lvl="0" indent="0" algn="l" rtl="0">
              <a:lnSpc>
                <a:spcPct val="100000"/>
              </a:lnSpc>
              <a:spcBef>
                <a:spcPts val="0"/>
              </a:spcBef>
              <a:spcAft>
                <a:spcPts val="0"/>
              </a:spcAft>
              <a:buClr>
                <a:srgbClr val="000000"/>
              </a:buClr>
              <a:buSzPts val="1400"/>
              <a:buFont typeface="Arial"/>
              <a:buNone/>
            </a:pPr>
            <a:r>
              <a:rPr lang="en-US"/>
              <a:t>Round 3 - Licences - 1 point per card</a:t>
            </a:r>
            <a:endParaRPr/>
          </a:p>
          <a:p>
            <a:pPr marL="0" marR="0" lvl="0" indent="0" algn="l" rtl="0">
              <a:lnSpc>
                <a:spcPct val="100000"/>
              </a:lnSpc>
              <a:spcBef>
                <a:spcPts val="0"/>
              </a:spcBef>
              <a:spcAft>
                <a:spcPts val="0"/>
              </a:spcAft>
              <a:buClr>
                <a:srgbClr val="000000"/>
              </a:buClr>
              <a:buSzPts val="1400"/>
              <a:buFont typeface="Arial"/>
              <a:buNone/>
            </a:pPr>
            <a:r>
              <a:rPr lang="en-US"/>
              <a:t>Round 4 - Exceptions - 1 point per card</a:t>
            </a:r>
            <a:endParaRPr/>
          </a:p>
          <a:p>
            <a:pPr marL="0" marR="0" lvl="0" indent="0" algn="l" rtl="0">
              <a:lnSpc>
                <a:spcPct val="100000"/>
              </a:lnSpc>
              <a:spcBef>
                <a:spcPts val="0"/>
              </a:spcBef>
              <a:spcAft>
                <a:spcPts val="0"/>
              </a:spcAft>
              <a:buClr>
                <a:srgbClr val="000000"/>
              </a:buClr>
              <a:buSzPts val="1400"/>
              <a:buFont typeface="Arial"/>
              <a:buNone/>
            </a:pPr>
            <a:r>
              <a:rPr lang="en-US"/>
              <a:t>Round 5 - all cards - 1 point per card</a:t>
            </a:r>
            <a:endParaRPr/>
          </a:p>
          <a:p>
            <a:pPr marL="0" marR="0" lvl="0" indent="0" algn="l" rtl="0">
              <a:lnSpc>
                <a:spcPct val="100000"/>
              </a:lnSpc>
              <a:spcBef>
                <a:spcPts val="0"/>
              </a:spcBef>
              <a:spcAft>
                <a:spcPts val="0"/>
              </a:spcAft>
              <a:buClr>
                <a:srgbClr val="000000"/>
              </a:buClr>
              <a:buSzPts val="1400"/>
              <a:buFont typeface="Arial"/>
              <a:buNone/>
            </a:pPr>
            <a:r>
              <a:rPr lang="en-US"/>
              <a:t>Bonus points are also possible for all rounds if participants can argue that “extra” card(s) apply</a:t>
            </a:r>
            <a:endParaRPr/>
          </a:p>
        </p:txBody>
      </p:sp>
    </p:spTree>
    <p:extLst>
      <p:ext uri="{BB962C8B-B14F-4D97-AF65-F5344CB8AC3E}">
        <p14:creationId xmlns:p14="http://schemas.microsoft.com/office/powerpoint/2010/main" val="3405196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2: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63" name="Google Shape;263;p1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5609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70" name="Google Shape;270;p1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6028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472f271ac7_0_57: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77" name="Google Shape;277;g472f271ac7_0_5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7446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14: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Note that the rounds played in with these slides do not currently use the Risk suit but the cards are included in the deck and that it could easily be incorporated in Round 5, time allowing, for more nuanced and true-to-life play, since copyright decisions almost always involve some degree of risk assessment.</a:t>
            </a:r>
            <a:endParaRPr sz="1200" b="0" i="0" u="none" strike="noStrike" cap="none">
              <a:solidFill>
                <a:schemeClr val="dk1"/>
              </a:solidFill>
              <a:latin typeface="Calibri"/>
              <a:ea typeface="Calibri"/>
              <a:cs typeface="Calibri"/>
              <a:sym typeface="Calibri"/>
            </a:endParaRPr>
          </a:p>
        </p:txBody>
      </p:sp>
      <p:sp>
        <p:nvSpPr>
          <p:cNvPr id="285" name="Google Shape;285;p14: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60687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5: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Let teams know that they should lay out the suit they are playing on the table. </a:t>
            </a:r>
            <a:endParaRPr sz="1200" b="0" i="0" u="none" strike="noStrike" cap="none">
              <a:solidFill>
                <a:schemeClr val="dk1"/>
              </a:solidFill>
              <a:latin typeface="Calibri"/>
              <a:ea typeface="Calibri"/>
              <a:cs typeface="Calibri"/>
              <a:sym typeface="Calibri"/>
            </a:endParaRPr>
          </a:p>
        </p:txBody>
      </p:sp>
      <p:sp>
        <p:nvSpPr>
          <p:cNvPr id="295" name="Google Shape;295;p1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895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6: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17" name="Google Shape;317;p1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19873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17: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24" name="Google Shape;324;p17: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7203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8: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Take a moment to review the cards</a:t>
            </a:r>
            <a:endParaRPr sz="1200" b="0" i="0" u="none" strike="noStrike" cap="none">
              <a:solidFill>
                <a:schemeClr val="dk1"/>
              </a:solidFill>
              <a:latin typeface="Calibri"/>
              <a:ea typeface="Calibri"/>
              <a:cs typeface="Calibri"/>
              <a:sym typeface="Calibri"/>
            </a:endParaRPr>
          </a:p>
        </p:txBody>
      </p:sp>
      <p:sp>
        <p:nvSpPr>
          <p:cNvPr id="334" name="Google Shape;334;p1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5961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19: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Public domain: Generally, copyright expires 50 years after the death of the author. However, important changes are coming. The ratification of the United States-Mexico-Canada-Agreement (reached Sept. 30, 2018) will extend the duration of copyright by 20 years (i.e. life + 70 years). Final ratification and implementation of the agreement are pending. Changes to the Copyright Act may not take effect until after 2020.</a:t>
            </a:r>
            <a:endParaRPr sz="1200" b="0" i="0" u="none" strike="noStrike" cap="none">
              <a:solidFill>
                <a:schemeClr val="dk1"/>
              </a:solidFill>
              <a:latin typeface="Calibri"/>
              <a:ea typeface="Calibri"/>
              <a:cs typeface="Calibri"/>
              <a:sym typeface="Calibri"/>
            </a:endParaRPr>
          </a:p>
        </p:txBody>
      </p:sp>
      <p:sp>
        <p:nvSpPr>
          <p:cNvPr id="352" name="Google Shape;352;p19: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5684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2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2" name="Google Shape;372;p20: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Objects can include: DVDs, musical birthday cards, books (in and out of copyright), CDs, Software etc.</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Each team is given a different item. Let th</a:t>
            </a:r>
            <a:r>
              <a:rPr lang="en-US"/>
              <a:t>e audience know that the objects are only for this round. </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73" name="Google Shape;373;p20: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7557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36" name="Google Shape;136;p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17493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1: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Use is </a:t>
            </a:r>
            <a:r>
              <a:rPr lang="en-US"/>
              <a:t>the act you are performing</a:t>
            </a:r>
            <a:r>
              <a:rPr lang="en-US" sz="1200" b="0" i="0" u="none" strike="noStrike" cap="none">
                <a:solidFill>
                  <a:schemeClr val="dk1"/>
                </a:solidFill>
                <a:latin typeface="Calibri"/>
                <a:ea typeface="Calibri"/>
                <a:cs typeface="Calibri"/>
                <a:sym typeface="Calibri"/>
              </a:rPr>
              <a:t> with the copyright work </a:t>
            </a:r>
            <a:endParaRPr sz="1200" b="0" i="0" u="none" strike="noStrike" cap="none">
              <a:solidFill>
                <a:schemeClr val="dk1"/>
              </a:solidFill>
              <a:latin typeface="Calibri"/>
              <a:ea typeface="Calibri"/>
              <a:cs typeface="Calibri"/>
              <a:sym typeface="Calibri"/>
            </a:endParaRPr>
          </a:p>
        </p:txBody>
      </p:sp>
      <p:sp>
        <p:nvSpPr>
          <p:cNvPr id="383" name="Google Shape;383;p2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758437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22: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90" name="Google Shape;390;p22: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2282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H</a:t>
            </a:r>
            <a:r>
              <a:rPr lang="en-US" sz="1200" b="0" i="0" u="none" strike="noStrike" cap="none">
                <a:solidFill>
                  <a:schemeClr val="dk1"/>
                </a:solidFill>
                <a:latin typeface="Calibri"/>
                <a:ea typeface="Calibri"/>
                <a:cs typeface="Calibri"/>
                <a:sym typeface="Calibri"/>
              </a:rPr>
              <a:t>ere are the usages, make sure to take a look at them all</a:t>
            </a:r>
            <a:endParaRPr sz="1200" b="0" i="0" u="none" strike="noStrike" cap="none">
              <a:solidFill>
                <a:schemeClr val="dk1"/>
              </a:solidFill>
              <a:latin typeface="Calibri"/>
              <a:ea typeface="Calibri"/>
              <a:cs typeface="Calibri"/>
              <a:sym typeface="Calibri"/>
            </a:endParaRPr>
          </a:p>
        </p:txBody>
      </p:sp>
      <p:sp>
        <p:nvSpPr>
          <p:cNvPr id="400" name="Google Shape;400;p2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018918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16" name="Google Shape;416;p2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938901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2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25: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27" name="Google Shape;427;p25: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627432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2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9" name="Google Shape;439;p26: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40" name="Google Shape;440;p26: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428148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7: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54" name="Google Shape;454;p2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56738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28: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61" name="Google Shape;461;p28: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48248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9: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71" name="Google Shape;471;p2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75391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87" name="Google Shape;487;p3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3381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In overview let the participants know that the scoring system is subjective. </a:t>
            </a:r>
            <a:endParaRPr sz="1200" b="0" i="0" u="none" strike="noStrike" cap="none">
              <a:solidFill>
                <a:schemeClr val="dk1"/>
              </a:solidFill>
              <a:latin typeface="Calibri"/>
              <a:ea typeface="Calibri"/>
              <a:cs typeface="Calibri"/>
              <a:sym typeface="Calibri"/>
            </a:endParaRPr>
          </a:p>
        </p:txBody>
      </p:sp>
      <p:sp>
        <p:nvSpPr>
          <p:cNvPr id="143" name="Google Shape;143;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228090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3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09" name="Google Shape;509;p3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339176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32: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19" name="Google Shape;519;p3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823362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472f271ac7_0_6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31" name="Google Shape;531;g472f271ac7_0_6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42657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3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In</a:t>
            </a:r>
            <a:r>
              <a:rPr lang="en-US" sz="1200" b="0" i="0" u="none" strike="noStrike" cap="none">
                <a:solidFill>
                  <a:schemeClr val="dk1"/>
                </a:solidFill>
                <a:latin typeface="Calibri"/>
                <a:ea typeface="Calibri"/>
                <a:cs typeface="Calibri"/>
                <a:sym typeface="Calibri"/>
              </a:rPr>
              <a:t> the </a:t>
            </a:r>
            <a:r>
              <a:rPr lang="en-US" sz="1200" b="0" i="1" u="none" strike="noStrike" cap="none">
                <a:solidFill>
                  <a:schemeClr val="dk1"/>
                </a:solidFill>
                <a:latin typeface="Calibri"/>
                <a:ea typeface="Calibri"/>
                <a:cs typeface="Calibri"/>
                <a:sym typeface="Calibri"/>
              </a:rPr>
              <a:t>Copyright Act</a:t>
            </a:r>
            <a:r>
              <a:rPr lang="en-US" sz="1200" b="0" i="0" u="none" strike="noStrike" cap="none">
                <a:solidFill>
                  <a:schemeClr val="dk1"/>
                </a:solidFill>
                <a:latin typeface="Calibri"/>
                <a:ea typeface="Calibri"/>
                <a:cs typeface="Calibri"/>
                <a:sym typeface="Calibri"/>
              </a:rPr>
              <a:t> there are exceptions to copyright infringement.  </a:t>
            </a:r>
            <a:endParaRPr sz="1200" b="0" i="0" u="none" strike="noStrike" cap="none">
              <a:solidFill>
                <a:schemeClr val="dk1"/>
              </a:solidFill>
              <a:latin typeface="Calibri"/>
              <a:ea typeface="Calibri"/>
              <a:cs typeface="Calibri"/>
              <a:sym typeface="Calibri"/>
            </a:endParaRPr>
          </a:p>
        </p:txBody>
      </p:sp>
      <p:sp>
        <p:nvSpPr>
          <p:cNvPr id="545" name="Google Shape;545;p3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602874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3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51" name="Google Shape;551;p3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08558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3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1" name="Google Shape;561;p35: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a:t>Exceptions cards have been labelled Basic (with B in the bottom right corner) or Advanced (with A in the bottom right corner). </a:t>
            </a:r>
            <a:endParaRPr/>
          </a:p>
          <a:p>
            <a:pPr marL="0" marR="0" lvl="0" indent="0" algn="l" rtl="0">
              <a:lnSpc>
                <a:spcPct val="100000"/>
              </a:lnSpc>
              <a:spcBef>
                <a:spcPts val="0"/>
              </a:spcBef>
              <a:spcAft>
                <a:spcPts val="0"/>
              </a:spcAft>
              <a:buClr>
                <a:schemeClr val="dk1"/>
              </a:buClr>
              <a:buSzPts val="1400"/>
              <a:buFont typeface="Arial"/>
              <a:buNone/>
            </a:pPr>
            <a:r>
              <a:rPr lang="en-US"/>
              <a:t>If you are playing with only the B deck, you may wish to remove the A exceptions from these slides</a:t>
            </a:r>
            <a:endParaRPr/>
          </a:p>
        </p:txBody>
      </p:sp>
      <p:sp>
        <p:nvSpPr>
          <p:cNvPr id="562" name="Google Shape;562;p35: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510869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36: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78" name="Google Shape;578;p3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88049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37: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94" name="Google Shape;594;p3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48506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38: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10" name="Google Shape;610;p3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78046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39: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26" name="Google Shape;626;p3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0558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5: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Think about using Kahoot! or similar tool for the copyright quiz </a:t>
            </a:r>
            <a:endParaRPr/>
          </a:p>
          <a:p>
            <a:pPr marL="0" marR="0" lvl="0" indent="0" algn="l" rtl="0">
              <a:lnSpc>
                <a:spcPct val="100000"/>
              </a:lnSpc>
              <a:spcBef>
                <a:spcPts val="0"/>
              </a:spcBef>
              <a:spcAft>
                <a:spcPts val="0"/>
              </a:spcAft>
              <a:buClr>
                <a:srgbClr val="000000"/>
              </a:buClr>
              <a:buSzPts val="1400"/>
              <a:buFont typeface="Arial"/>
              <a:buNone/>
            </a:pPr>
            <a:r>
              <a:rPr lang="en-US"/>
              <a:t>Provide each team with display cards for team name so that the score-keeper can easily identify the team name. </a:t>
            </a:r>
            <a:endParaRPr/>
          </a:p>
        </p:txBody>
      </p:sp>
      <p:sp>
        <p:nvSpPr>
          <p:cNvPr id="150" name="Google Shape;150;p5: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96805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4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40" name="Google Shape;640;p4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556902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4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650" name="Google Shape;650;p4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429417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42: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61" name="Google Shape;661;p4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77424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43: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Here is where you could incorporate use of the numbered Risk cards, each team having the opportunity to make an assertion about the assessed Risk of their proposed solution. If you choose to have participants use the Risk cards, you may  add the image of the number you deem appropriate (from 0-5) on the answer slide (55) or for additional scenarios you wish to include in your game play. </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76" name="Google Shape;676;p4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375012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p4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a:t>Exceptions cards have been labelled Basic (with B in the bottom right corner) or Advanced (with A in the bottom right corner). </a:t>
            </a:r>
            <a:endParaRPr/>
          </a:p>
          <a:p>
            <a:pPr marL="0" lvl="0" indent="0" algn="l" rtl="0">
              <a:spcBef>
                <a:spcPts val="0"/>
              </a:spcBef>
              <a:spcAft>
                <a:spcPts val="0"/>
              </a:spcAft>
              <a:buClr>
                <a:schemeClr val="dk1"/>
              </a:buClr>
              <a:buSzPts val="1400"/>
              <a:buFont typeface="Arial"/>
              <a:buNone/>
            </a:pPr>
            <a:r>
              <a:rPr lang="en-US"/>
              <a:t>If you are playing with only the Basic exceptions, you should modify the next slide to remove the Advanced exception: S. 32.2(1) Miscellaneous Act (“Allows a person to (b) make a rendering, photograph, or film of (i) an architectural work or (ii) a sculpture or work of artistic craftsmanship that is permanently situated in a public place or building...)</a:t>
            </a:r>
            <a:endParaRPr/>
          </a:p>
        </p:txBody>
      </p:sp>
      <p:sp>
        <p:nvSpPr>
          <p:cNvPr id="689" name="Google Shape;689;p4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39062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4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2" name="Google Shape;702;p45:notes"/>
          <p:cNvSpPr txBox="1">
            <a:spLocks noGrp="1"/>
          </p:cNvSpPr>
          <p:nvPr>
            <p:ph type="body" idx="1"/>
          </p:nvPr>
        </p:nvSpPr>
        <p:spPr>
          <a:xfrm>
            <a:off x="679768" y="4690269"/>
            <a:ext cx="5438100" cy="444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100" i="0" u="none" strike="noStrike" cap="none">
                <a:solidFill>
                  <a:schemeClr val="dk1"/>
                </a:solidFill>
                <a:latin typeface="Arial"/>
                <a:ea typeface="Arial"/>
                <a:cs typeface="Arial"/>
                <a:sym typeface="Arial"/>
              </a:rPr>
              <a:t>Works: Artistic Work, Moral Rights</a:t>
            </a:r>
            <a:endParaRPr sz="110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1100" i="0" u="none" strike="noStrike" cap="none">
                <a:solidFill>
                  <a:schemeClr val="dk1"/>
                </a:solidFill>
                <a:latin typeface="Arial"/>
                <a:ea typeface="Arial"/>
                <a:cs typeface="Arial"/>
                <a:sym typeface="Arial"/>
              </a:rPr>
              <a:t>Usages: Copying, Public Performance (the professor’s presentation) </a:t>
            </a:r>
            <a:endParaRPr sz="110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1100" i="0" u="none" strike="noStrike" cap="none">
                <a:solidFill>
                  <a:schemeClr val="dk1"/>
                </a:solidFill>
                <a:latin typeface="Arial"/>
                <a:ea typeface="Arial"/>
                <a:cs typeface="Arial"/>
                <a:sym typeface="Arial"/>
              </a:rPr>
              <a:t>Licence: Copyright Owner (permission needed for displaying the 3D copy at the conference?)</a:t>
            </a:r>
            <a:endParaRPr sz="110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1100" i="0" u="none" strike="noStrike" cap="none">
                <a:solidFill>
                  <a:schemeClr val="dk1"/>
                </a:solidFill>
                <a:latin typeface="Arial"/>
                <a:ea typeface="Arial"/>
                <a:cs typeface="Arial"/>
                <a:sym typeface="Arial"/>
              </a:rPr>
              <a:t>Exception: S. 32.2(1) Miscellaneous Act (“Allows a person to (b) make a rendering, photograph, or film of (i) an architectural work or (ii) a sculpture or work of artistic craftsmanship that is permanently situated in a public place or building...), maybe S. 29.1 Fair Dealing: Criticism or Review (if the sculpture was copied/displayed for the purpose of criticism or review)</a:t>
            </a:r>
            <a:endParaRPr sz="1200" i="0" u="none" strike="noStrike" cap="none">
              <a:solidFill>
                <a:schemeClr val="dk1"/>
              </a:solidFill>
            </a:endParaRPr>
          </a:p>
        </p:txBody>
      </p:sp>
      <p:sp>
        <p:nvSpPr>
          <p:cNvPr id="703" name="Google Shape;703;p45: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273707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p46: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56</a:t>
            </a:fld>
            <a:endParaRPr sz="1200" b="0" i="0" u="none" strike="noStrike" cap="none">
              <a:solidFill>
                <a:schemeClr val="dk1"/>
              </a:solidFill>
              <a:latin typeface="Arial"/>
              <a:ea typeface="Arial"/>
              <a:cs typeface="Arial"/>
              <a:sym typeface="Arial"/>
            </a:endParaRPr>
          </a:p>
        </p:txBody>
      </p:sp>
      <p:sp>
        <p:nvSpPr>
          <p:cNvPr id="723" name="Google Shape;723;p4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24" name="Google Shape;724;p46: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67336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4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7" name="Google Shape;737;p47: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Christina</a:t>
            </a:r>
            <a:endParaRPr sz="1200" b="0" i="0" u="none" strike="noStrike" cap="none">
              <a:solidFill>
                <a:schemeClr val="dk1"/>
              </a:solidFill>
              <a:latin typeface="Calibri"/>
              <a:ea typeface="Calibri"/>
              <a:cs typeface="Calibri"/>
              <a:sym typeface="Calibri"/>
            </a:endParaRPr>
          </a:p>
        </p:txBody>
      </p:sp>
      <p:sp>
        <p:nvSpPr>
          <p:cNvPr id="738" name="Google Shape;738;p47: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92475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p4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4" name="Google Shape;744;p48: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Christina</a:t>
            </a:r>
            <a:endParaRPr sz="1200" b="0" i="0" u="none" strike="noStrike" cap="none">
              <a:solidFill>
                <a:schemeClr val="dk1"/>
              </a:solidFill>
              <a:latin typeface="Calibri"/>
              <a:ea typeface="Calibri"/>
              <a:cs typeface="Calibri"/>
              <a:sym typeface="Calibri"/>
            </a:endParaRPr>
          </a:p>
        </p:txBody>
      </p:sp>
      <p:sp>
        <p:nvSpPr>
          <p:cNvPr id="745" name="Google Shape;745;p48: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4503301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49: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5358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472f271ac7_0_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472f271ac7_0_0:notes"/>
          <p:cNvSpPr txBox="1">
            <a:spLocks noGrp="1"/>
          </p:cNvSpPr>
          <p:nvPr>
            <p:ph type="body" idx="1"/>
          </p:nvPr>
        </p:nvSpPr>
        <p:spPr>
          <a:xfrm>
            <a:off x="679768" y="4690269"/>
            <a:ext cx="5438100" cy="444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472f271ac7_0_0:notes"/>
          <p:cNvSpPr txBox="1">
            <a:spLocks noGrp="1"/>
          </p:cNvSpPr>
          <p:nvPr>
            <p:ph type="sldNum" idx="12"/>
          </p:nvPr>
        </p:nvSpPr>
        <p:spPr>
          <a:xfrm>
            <a:off x="3850443" y="9378824"/>
            <a:ext cx="2945700" cy="4938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extLst>
      <p:ext uri="{BB962C8B-B14F-4D97-AF65-F5344CB8AC3E}">
        <p14:creationId xmlns:p14="http://schemas.microsoft.com/office/powerpoint/2010/main" val="29505412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5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7" name="Google Shape;767;p5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68" name="Google Shape;768;p50: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60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7902403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p5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1183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6: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W</a:t>
            </a:r>
            <a:r>
              <a:rPr lang="en-US" sz="1200" b="0" i="0" u="none" strike="noStrike" cap="none">
                <a:solidFill>
                  <a:schemeClr val="dk1"/>
                </a:solidFill>
                <a:latin typeface="Calibri"/>
                <a:ea typeface="Calibri"/>
                <a:cs typeface="Calibri"/>
                <a:sym typeface="Calibri"/>
              </a:rPr>
              <a:t>hat are the main kinds of rights?</a:t>
            </a:r>
            <a:endParaRPr sz="1200" b="0" i="0" u="none" strike="noStrike" cap="none">
              <a:solidFill>
                <a:schemeClr val="dk1"/>
              </a:solidFill>
              <a:latin typeface="Calibri"/>
              <a:ea typeface="Calibri"/>
              <a:cs typeface="Calibri"/>
              <a:sym typeface="Calibri"/>
            </a:endParaRPr>
          </a:p>
        </p:txBody>
      </p:sp>
      <p:sp>
        <p:nvSpPr>
          <p:cNvPr id="170" name="Google Shape;170;p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81807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472f271ac7_0_2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77" name="Google Shape;177;g472f271ac7_0_2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526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84" name="Google Shape;184;p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60935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spTree>
      <p:nvGrpSpPr>
        <p:cNvPr id="1" name="Shape 13"/>
        <p:cNvGrpSpPr/>
        <p:nvPr/>
      </p:nvGrpSpPr>
      <p:grpSpPr>
        <a:xfrm>
          <a:off x="0" y="0"/>
          <a:ext cx="0" cy="0"/>
          <a:chOff x="0" y="0"/>
          <a:chExt cx="0" cy="0"/>
        </a:xfrm>
      </p:grpSpPr>
      <p:sp>
        <p:nvSpPr>
          <p:cNvPr id="14" name="Google Shape;14;p2"/>
          <p:cNvSpPr txBox="1">
            <a:spLocks noGrp="1"/>
          </p:cNvSpPr>
          <p:nvPr>
            <p:ph type="body" idx="1"/>
          </p:nvPr>
        </p:nvSpPr>
        <p:spPr>
          <a:xfrm>
            <a:off x="457200" y="5715000"/>
            <a:ext cx="8153400" cy="4572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15" name="Google Shape;15;p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 name="Google Shape;16;p2"/>
          <p:cNvSpPr txBox="1">
            <a:spLocks noGrp="1"/>
          </p:cNvSpPr>
          <p:nvPr>
            <p:ph type="title"/>
          </p:nvPr>
        </p:nvSpPr>
        <p:spPr>
          <a:xfrm>
            <a:off x="457200" y="4953000"/>
            <a:ext cx="8153400" cy="7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ound 4 answer layout">
  <p:cSld name="Round 4 answer layout">
    <p:spTree>
      <p:nvGrpSpPr>
        <p:cNvPr id="1" name="Shape 51"/>
        <p:cNvGrpSpPr/>
        <p:nvPr/>
      </p:nvGrpSpPr>
      <p:grpSpPr>
        <a:xfrm>
          <a:off x="0" y="0"/>
          <a:ext cx="0" cy="0"/>
          <a:chOff x="0" y="0"/>
          <a:chExt cx="0" cy="0"/>
        </a:xfrm>
      </p:grpSpPr>
      <p:sp>
        <p:nvSpPr>
          <p:cNvPr id="52" name="Google Shape;52;p11"/>
          <p:cNvSpPr/>
          <p:nvPr/>
        </p:nvSpPr>
        <p:spPr>
          <a:xfrm>
            <a:off x="0" y="-17417"/>
            <a:ext cx="4543275" cy="3460038"/>
          </a:xfrm>
          <a:prstGeom prst="roundRect">
            <a:avLst>
              <a:gd name="adj" fmla="val 0"/>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53" name="Google Shape;53;p11"/>
          <p:cNvSpPr/>
          <p:nvPr/>
        </p:nvSpPr>
        <p:spPr>
          <a:xfrm>
            <a:off x="-25826" y="3432731"/>
            <a:ext cx="4543275" cy="3429316"/>
          </a:xfrm>
          <a:prstGeom prst="roundRect">
            <a:avLst>
              <a:gd name="adj" fmla="val 0"/>
            </a:avLst>
          </a:prstGeom>
          <a:solidFill>
            <a:srgbClr val="FF6600"/>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54" name="Google Shape;54;p11"/>
          <p:cNvSpPr/>
          <p:nvPr/>
        </p:nvSpPr>
        <p:spPr>
          <a:xfrm>
            <a:off x="4543275" y="-17417"/>
            <a:ext cx="4637237" cy="3446417"/>
          </a:xfrm>
          <a:prstGeom prst="roundRect">
            <a:avLst>
              <a:gd name="adj" fmla="val 387"/>
            </a:avLst>
          </a:prstGeom>
          <a:solidFill>
            <a:srgbClr val="B16B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endParaRPr sz="4400" b="0" i="0" u="none" strike="noStrike" cap="none">
              <a:solidFill>
                <a:schemeClr val="lt1"/>
              </a:solidFill>
              <a:latin typeface="Slabo 27px"/>
              <a:ea typeface="Slabo 27px"/>
              <a:cs typeface="Slabo 27px"/>
              <a:sym typeface="Slabo 27px"/>
            </a:endParaRPr>
          </a:p>
        </p:txBody>
      </p:sp>
      <p:sp>
        <p:nvSpPr>
          <p:cNvPr id="55" name="Google Shape;55;p11"/>
          <p:cNvSpPr/>
          <p:nvPr/>
        </p:nvSpPr>
        <p:spPr>
          <a:xfrm>
            <a:off x="4517450" y="3413681"/>
            <a:ext cx="4640614" cy="3471387"/>
          </a:xfrm>
          <a:prstGeom prst="roundRect">
            <a:avLst>
              <a:gd name="adj" fmla="val 0"/>
            </a:avLst>
          </a:prstGeom>
          <a:solidFill>
            <a:srgbClr val="008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0"/>
              <a:buFont typeface="Arial"/>
              <a:buNone/>
            </a:pPr>
            <a:endParaRPr sz="8000" b="0" i="0" u="none" strike="noStrike" cap="none">
              <a:solidFill>
                <a:schemeClr val="lt1"/>
              </a:solidFill>
              <a:latin typeface="Slabo 27px"/>
              <a:ea typeface="Slabo 27px"/>
              <a:cs typeface="Slabo 27px"/>
              <a:sym typeface="Slabo 27px"/>
            </a:endParaRPr>
          </a:p>
        </p:txBody>
      </p:sp>
      <p:sp>
        <p:nvSpPr>
          <p:cNvPr id="56" name="Google Shape;56;p11"/>
          <p:cNvSpPr/>
          <p:nvPr/>
        </p:nvSpPr>
        <p:spPr>
          <a:xfrm>
            <a:off x="3563888" y="2045669"/>
            <a:ext cx="1944216" cy="2751482"/>
          </a:xfrm>
          <a:prstGeom prst="rect">
            <a:avLst/>
          </a:prstGeom>
          <a:solidFill>
            <a:srgbClr val="2CBAF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7" name="Google Shape;57;p11"/>
          <p:cNvSpPr txBox="1"/>
          <p:nvPr/>
        </p:nvSpPr>
        <p:spPr>
          <a:xfrm>
            <a:off x="7559445" y="5061868"/>
            <a:ext cx="1584176"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Exceptions</a:t>
            </a:r>
            <a:endParaRPr sz="400" b="0" i="0" u="none" strike="noStrike" cap="none">
              <a:solidFill>
                <a:schemeClr val="lt1"/>
              </a:solidFill>
              <a:latin typeface="Slabo 27px"/>
              <a:ea typeface="Slabo 27px"/>
              <a:cs typeface="Slabo 27px"/>
              <a:sym typeface="Slabo 27px"/>
            </a:endParaRPr>
          </a:p>
        </p:txBody>
      </p:sp>
      <p:sp>
        <p:nvSpPr>
          <p:cNvPr id="58" name="Google Shape;58;p11"/>
          <p:cNvSpPr txBox="1"/>
          <p:nvPr/>
        </p:nvSpPr>
        <p:spPr>
          <a:xfrm>
            <a:off x="-28535" y="5024348"/>
            <a:ext cx="1584176"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L</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Licences</a:t>
            </a:r>
            <a:endParaRPr sz="400" b="0" i="0" u="none" strike="noStrike" cap="none">
              <a:solidFill>
                <a:schemeClr val="lt1"/>
              </a:solidFill>
              <a:latin typeface="Slabo 27px"/>
              <a:ea typeface="Slabo 27px"/>
              <a:cs typeface="Slabo 27px"/>
              <a:sym typeface="Slabo 27px"/>
            </a:endParaRPr>
          </a:p>
        </p:txBody>
      </p:sp>
      <p:sp>
        <p:nvSpPr>
          <p:cNvPr id="59" name="Google Shape;59;p11"/>
          <p:cNvSpPr txBox="1"/>
          <p:nvPr/>
        </p:nvSpPr>
        <p:spPr>
          <a:xfrm>
            <a:off x="18557" y="18519"/>
            <a:ext cx="1584176"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W</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Works</a:t>
            </a:r>
            <a:endParaRPr sz="400" b="0" i="0" u="none" strike="noStrike" cap="none">
              <a:solidFill>
                <a:schemeClr val="lt1"/>
              </a:solidFill>
              <a:latin typeface="Slabo 27px"/>
              <a:ea typeface="Slabo 27px"/>
              <a:cs typeface="Slabo 27px"/>
              <a:sym typeface="Slabo 27px"/>
            </a:endParaRPr>
          </a:p>
        </p:txBody>
      </p:sp>
      <p:sp>
        <p:nvSpPr>
          <p:cNvPr id="60" name="Google Shape;60;p11"/>
          <p:cNvSpPr txBox="1"/>
          <p:nvPr/>
        </p:nvSpPr>
        <p:spPr>
          <a:xfrm>
            <a:off x="7573888" y="-17417"/>
            <a:ext cx="1584176"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U</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Usages</a:t>
            </a:r>
            <a:endParaRPr sz="400" b="0" i="0" u="none" strike="noStrike" cap="none">
              <a:solidFill>
                <a:schemeClr val="lt1"/>
              </a:solidFill>
              <a:latin typeface="Slabo 27px"/>
              <a:ea typeface="Slabo 27px"/>
              <a:cs typeface="Slabo 27px"/>
              <a:sym typeface="Slabo 27px"/>
            </a:endParaRPr>
          </a:p>
        </p:txBody>
      </p:sp>
      <p:sp>
        <p:nvSpPr>
          <p:cNvPr id="61" name="Google Shape;61;p11"/>
          <p:cNvSpPr txBox="1"/>
          <p:nvPr/>
        </p:nvSpPr>
        <p:spPr>
          <a:xfrm>
            <a:off x="3751186" y="2413945"/>
            <a:ext cx="1584176"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R</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Risk</a:t>
            </a:r>
            <a:endParaRPr sz="400" b="0" i="0" u="none" strike="noStrike" cap="none">
              <a:solidFill>
                <a:schemeClr val="lt1"/>
              </a:solidFill>
              <a:latin typeface="Slabo 27px"/>
              <a:ea typeface="Slabo 27px"/>
              <a:cs typeface="Slabo 27px"/>
              <a:sym typeface="Slabo 27px"/>
            </a:endParaRPr>
          </a:p>
        </p:txBody>
      </p:sp>
      <p:sp>
        <p:nvSpPr>
          <p:cNvPr id="62" name="Google Shape;62;p11"/>
          <p:cNvSpPr txBox="1"/>
          <p:nvPr/>
        </p:nvSpPr>
        <p:spPr>
          <a:xfrm>
            <a:off x="3344964" y="332656"/>
            <a:ext cx="2448272" cy="523220"/>
          </a:xfrm>
          <a:prstGeom prst="rect">
            <a:avLst/>
          </a:pr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Slabo 27px"/>
                <a:ea typeface="Slabo 27px"/>
                <a:cs typeface="Slabo 27px"/>
                <a:sym typeface="Slabo 27px"/>
              </a:rPr>
              <a:t>1. Question</a:t>
            </a:r>
            <a:endParaRPr sz="2800" b="0" i="0" u="none" strike="noStrike" cap="none">
              <a:solidFill>
                <a:schemeClr val="lt1"/>
              </a:solidFill>
              <a:latin typeface="Slabo 27px"/>
              <a:ea typeface="Slabo 27px"/>
              <a:cs typeface="Slabo 27px"/>
              <a:sym typeface="Slabo 27px"/>
            </a:endParaRPr>
          </a:p>
        </p:txBody>
      </p:sp>
      <p:pic>
        <p:nvPicPr>
          <p:cNvPr id="63" name="Google Shape;63;p11"/>
          <p:cNvPicPr preferRelativeResize="0"/>
          <p:nvPr/>
        </p:nvPicPr>
        <p:blipFill rotWithShape="1">
          <a:blip r:embed="rId2">
            <a:alphaModFix/>
          </a:blip>
          <a:srcRect/>
          <a:stretch/>
        </p:blipFill>
        <p:spPr>
          <a:xfrm>
            <a:off x="736332" y="2204864"/>
            <a:ext cx="1013678" cy="923170"/>
          </a:xfrm>
          <a:prstGeom prst="rect">
            <a:avLst/>
          </a:prstGeom>
          <a:noFill/>
          <a:ln>
            <a:noFill/>
          </a:ln>
        </p:spPr>
      </p:pic>
      <p:pic>
        <p:nvPicPr>
          <p:cNvPr id="64" name="Google Shape;64;p11"/>
          <p:cNvPicPr preferRelativeResize="0"/>
          <p:nvPr/>
        </p:nvPicPr>
        <p:blipFill rotWithShape="1">
          <a:blip r:embed="rId3">
            <a:alphaModFix/>
          </a:blip>
          <a:srcRect/>
          <a:stretch/>
        </p:blipFill>
        <p:spPr>
          <a:xfrm>
            <a:off x="2022994" y="2082321"/>
            <a:ext cx="1368152" cy="1041804"/>
          </a:xfrm>
          <a:prstGeom prst="rect">
            <a:avLst/>
          </a:prstGeom>
          <a:noFill/>
          <a:ln>
            <a:noFill/>
          </a:ln>
        </p:spPr>
      </p:pic>
      <p:pic>
        <p:nvPicPr>
          <p:cNvPr id="65" name="Google Shape;65;p11"/>
          <p:cNvPicPr preferRelativeResize="0"/>
          <p:nvPr/>
        </p:nvPicPr>
        <p:blipFill rotWithShape="1">
          <a:blip r:embed="rId4">
            <a:alphaModFix/>
          </a:blip>
          <a:srcRect/>
          <a:stretch/>
        </p:blipFill>
        <p:spPr>
          <a:xfrm>
            <a:off x="7043592" y="2090220"/>
            <a:ext cx="1031706" cy="1031706"/>
          </a:xfrm>
          <a:prstGeom prst="rect">
            <a:avLst/>
          </a:prstGeom>
          <a:noFill/>
          <a:ln>
            <a:noFill/>
          </a:ln>
        </p:spPr>
      </p:pic>
      <p:grpSp>
        <p:nvGrpSpPr>
          <p:cNvPr id="66" name="Google Shape;66;p11"/>
          <p:cNvGrpSpPr/>
          <p:nvPr/>
        </p:nvGrpSpPr>
        <p:grpSpPr>
          <a:xfrm>
            <a:off x="3556565" y="2045669"/>
            <a:ext cx="1944216" cy="2751482"/>
            <a:chOff x="3556565" y="2045669"/>
            <a:chExt cx="1944216" cy="2751482"/>
          </a:xfrm>
        </p:grpSpPr>
        <p:sp>
          <p:nvSpPr>
            <p:cNvPr id="67" name="Google Shape;67;p11"/>
            <p:cNvSpPr/>
            <p:nvPr/>
          </p:nvSpPr>
          <p:spPr>
            <a:xfrm>
              <a:off x="3556565" y="2045669"/>
              <a:ext cx="1944216" cy="2751482"/>
            </a:xfrm>
            <a:prstGeom prst="rect">
              <a:avLst/>
            </a:prstGeom>
            <a:solidFill>
              <a:srgbClr val="2CBAF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8" name="Google Shape;68;p11"/>
            <p:cNvSpPr txBox="1"/>
            <p:nvPr/>
          </p:nvSpPr>
          <p:spPr>
            <a:xfrm>
              <a:off x="3743863" y="2204864"/>
              <a:ext cx="1584176" cy="223138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500"/>
                <a:buFont typeface="Arial"/>
                <a:buNone/>
              </a:pPr>
              <a:r>
                <a:rPr lang="en-US" sz="11500" b="0" i="0" u="none" strike="noStrike" cap="none">
                  <a:solidFill>
                    <a:schemeClr val="lt1"/>
                  </a:solidFill>
                  <a:latin typeface="Slabo 27px"/>
                  <a:ea typeface="Slabo 27px"/>
                  <a:cs typeface="Slabo 27px"/>
                  <a:sym typeface="Slabo 27px"/>
                </a:rPr>
                <a:t>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Risk</a:t>
              </a:r>
              <a:endParaRPr sz="400" b="0" i="0" u="none" strike="noStrike" cap="none">
                <a:solidFill>
                  <a:schemeClr val="lt1"/>
                </a:solidFill>
                <a:latin typeface="Slabo 27px"/>
                <a:ea typeface="Slabo 27px"/>
                <a:cs typeface="Slabo 27px"/>
                <a:sym typeface="Slabo 27px"/>
              </a:endParaRPr>
            </a:p>
          </p:txBody>
        </p:sp>
      </p:grpSp>
      <p:pic>
        <p:nvPicPr>
          <p:cNvPr id="69" name="Google Shape;69;p11"/>
          <p:cNvPicPr preferRelativeResize="0"/>
          <p:nvPr/>
        </p:nvPicPr>
        <p:blipFill rotWithShape="1">
          <a:blip r:embed="rId5">
            <a:alphaModFix/>
          </a:blip>
          <a:srcRect/>
          <a:stretch/>
        </p:blipFill>
        <p:spPr>
          <a:xfrm>
            <a:off x="5746968" y="1008962"/>
            <a:ext cx="1034680" cy="1073359"/>
          </a:xfrm>
          <a:prstGeom prst="rect">
            <a:avLst/>
          </a:prstGeom>
          <a:noFill/>
          <a:ln>
            <a:noFill/>
          </a:ln>
        </p:spPr>
      </p:pic>
      <p:sp>
        <p:nvSpPr>
          <p:cNvPr id="70" name="Google Shape;70;p11"/>
          <p:cNvSpPr txBox="1"/>
          <p:nvPr/>
        </p:nvSpPr>
        <p:spPr>
          <a:xfrm>
            <a:off x="1442831" y="4819909"/>
            <a:ext cx="1328969" cy="936000"/>
          </a:xfrm>
          <a:prstGeom prst="rect">
            <a:avLst/>
          </a:prstGeom>
          <a:solidFill>
            <a:srgbClr val="FFFFFF"/>
          </a:solidFill>
          <a:ln w="31750" cap="flat" cmpd="sng">
            <a:solidFill>
              <a:srgbClr val="FFFFFF"/>
            </a:solidFill>
            <a:prstDash val="solid"/>
            <a:miter lim="800000"/>
            <a:headEnd type="none" w="sm" len="sm"/>
            <a:tailEnd type="none" w="sm" len="sm"/>
          </a:ln>
        </p:spPr>
        <p:txBody>
          <a:bodyPr spcFirstLastPara="1" wrap="square" lIns="36575" tIns="36575" rIns="36575" bIns="36575" anchor="t" anchorCtr="0">
            <a:noAutofit/>
          </a:bodyPr>
          <a:lstStyle/>
          <a:p>
            <a:pPr marL="0" marR="0" lvl="0" indent="0" algn="l" rtl="0">
              <a:lnSpc>
                <a:spcPct val="100000"/>
              </a:lnSpc>
              <a:spcBef>
                <a:spcPts val="0"/>
              </a:spcBef>
              <a:spcAft>
                <a:spcPts val="0"/>
              </a:spcAft>
              <a:buClr>
                <a:srgbClr val="FF6C00"/>
              </a:buClr>
              <a:buSzPts val="1800"/>
              <a:buFont typeface="Open Sans"/>
              <a:buNone/>
            </a:pPr>
            <a:r>
              <a:rPr lang="en-US" sz="1800" b="1" i="0" u="none" strike="noStrike" cap="none">
                <a:solidFill>
                  <a:srgbClr val="FF6C00"/>
                </a:solidFill>
                <a:latin typeface="Open Sans"/>
                <a:ea typeface="Open Sans"/>
                <a:cs typeface="Open Sans"/>
                <a:sym typeface="Open Sans"/>
              </a:rPr>
              <a:t>Copyright Licensing Agency</a:t>
            </a:r>
            <a:endParaRPr sz="1800" b="0" i="0" u="none" strike="noStrike" cap="none">
              <a:solidFill>
                <a:schemeClr val="dk1"/>
              </a:solidFill>
              <a:latin typeface="Arial"/>
              <a:ea typeface="Arial"/>
              <a:cs typeface="Arial"/>
              <a:sym typeface="Arial"/>
            </a:endParaRPr>
          </a:p>
        </p:txBody>
      </p:sp>
      <p:pic>
        <p:nvPicPr>
          <p:cNvPr id="71" name="Google Shape;71;p11"/>
          <p:cNvPicPr preferRelativeResize="0"/>
          <p:nvPr/>
        </p:nvPicPr>
        <p:blipFill rotWithShape="1">
          <a:blip r:embed="rId6">
            <a:alphaModFix/>
          </a:blip>
          <a:srcRect/>
          <a:stretch/>
        </p:blipFill>
        <p:spPr>
          <a:xfrm>
            <a:off x="2381694" y="1261971"/>
            <a:ext cx="670618" cy="53649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457200" y="1447800"/>
            <a:ext cx="7772400" cy="432117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8800"/>
              <a:buFont typeface="Slabo 27px"/>
              <a:buNone/>
              <a:defRPr sz="8800" b="0" i="0" u="none" strike="noStrike" cap="none">
                <a:solidFill>
                  <a:schemeClr val="dk1"/>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4" name="Google Shape;74;p12"/>
          <p:cNvSpPr txBox="1">
            <a:spLocks noGrp="1"/>
          </p:cNvSpPr>
          <p:nvPr>
            <p:ph type="body" idx="1"/>
          </p:nvPr>
        </p:nvSpPr>
        <p:spPr>
          <a:xfrm>
            <a:off x="457200" y="228601"/>
            <a:ext cx="7772400" cy="10668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00"/>
              </a:spcBef>
              <a:spcAft>
                <a:spcPts val="0"/>
              </a:spcAft>
              <a:buClr>
                <a:srgbClr val="263B86"/>
              </a:buClr>
              <a:buSzPts val="2000"/>
              <a:buFont typeface="Arial"/>
              <a:buNone/>
              <a:defRPr sz="2000" b="0" i="0" u="none" strike="noStrike" cap="none">
                <a:solidFill>
                  <a:srgbClr val="263B86"/>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2pPr>
            <a:lvl3pPr marL="1371600" marR="0" lvl="2" indent="-228600" algn="l"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Open Sans"/>
                <a:ea typeface="Open Sans"/>
                <a:cs typeface="Open Sans"/>
                <a:sym typeface="Open Sans"/>
              </a:defRPr>
            </a:lvl3pPr>
            <a:lvl4pPr marL="1828800" marR="0" lvl="3"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Open Sans"/>
                <a:ea typeface="Open Sans"/>
                <a:cs typeface="Open Sans"/>
                <a:sym typeface="Open Sans"/>
              </a:defRPr>
            </a:lvl4pPr>
            <a:lvl5pPr marL="2286000" marR="0" lvl="4"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Open Sans"/>
                <a:ea typeface="Open Sans"/>
                <a:cs typeface="Open Sans"/>
                <a:sym typeface="Open Sans"/>
              </a:defRPr>
            </a:lvl5pPr>
            <a:lvl6pPr marL="2743200" marR="0" lvl="5"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75" name="Google Shape;75;p12"/>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76" name="Google Shape;76;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7"/>
        <p:cNvGrpSpPr/>
        <p:nvPr/>
      </p:nvGrpSpPr>
      <p:grpSpPr>
        <a:xfrm>
          <a:off x="0" y="0"/>
          <a:ext cx="0" cy="0"/>
          <a:chOff x="0" y="0"/>
          <a:chExt cx="0" cy="0"/>
        </a:xfrm>
      </p:grpSpPr>
      <p:sp>
        <p:nvSpPr>
          <p:cNvPr id="78" name="Google Shape;78;p13"/>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9" name="Google Shape;79;p13"/>
          <p:cNvSpPr txBox="1">
            <a:spLocks noGrp="1"/>
          </p:cNvSpPr>
          <p:nvPr>
            <p:ph type="body" idx="1"/>
          </p:nvPr>
        </p:nvSpPr>
        <p:spPr>
          <a:xfrm>
            <a:off x="1627632" y="1572768"/>
            <a:ext cx="3291840"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Black"/>
                <a:ea typeface="Arial Black"/>
                <a:cs typeface="Arial Black"/>
                <a:sym typeface="Arial Black"/>
              </a:defRPr>
            </a:lvl1pPr>
            <a:lvl2pPr marL="914400" marR="0" lvl="1" indent="-228600" algn="l" rtl="0">
              <a:lnSpc>
                <a:spcPct val="100000"/>
              </a:lnSpc>
              <a:spcBef>
                <a:spcPts val="6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360"/>
              </a:spcBef>
              <a:spcAft>
                <a:spcPts val="0"/>
              </a:spcAft>
              <a:buClr>
                <a:schemeClr val="dk2"/>
              </a:buClr>
              <a:buSzPts val="1800"/>
              <a:buFont typeface="Arial"/>
              <a:buNone/>
              <a:defRPr sz="1800" b="1"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0" name="Google Shape;80;p13"/>
          <p:cNvSpPr txBox="1">
            <a:spLocks noGrp="1"/>
          </p:cNvSpPr>
          <p:nvPr>
            <p:ph type="body" idx="2"/>
          </p:nvPr>
        </p:nvSpPr>
        <p:spPr>
          <a:xfrm>
            <a:off x="1627632" y="2259366"/>
            <a:ext cx="3291840" cy="384048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4pPr>
            <a:lvl5pPr marL="2286000" marR="0" lvl="4"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1" name="Google Shape;81;p13"/>
          <p:cNvSpPr txBox="1">
            <a:spLocks noGrp="1"/>
          </p:cNvSpPr>
          <p:nvPr>
            <p:ph type="body" idx="3"/>
          </p:nvPr>
        </p:nvSpPr>
        <p:spPr>
          <a:xfrm>
            <a:off x="5093208" y="1572768"/>
            <a:ext cx="3291840"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Black"/>
                <a:ea typeface="Arial Black"/>
                <a:cs typeface="Arial Black"/>
                <a:sym typeface="Arial Black"/>
              </a:defRPr>
            </a:lvl1pPr>
            <a:lvl2pPr marL="914400" marR="0" lvl="1" indent="-228600" algn="l" rtl="0">
              <a:lnSpc>
                <a:spcPct val="100000"/>
              </a:lnSpc>
              <a:spcBef>
                <a:spcPts val="6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360"/>
              </a:spcBef>
              <a:spcAft>
                <a:spcPts val="0"/>
              </a:spcAft>
              <a:buClr>
                <a:schemeClr val="dk2"/>
              </a:buClr>
              <a:buSzPts val="1800"/>
              <a:buFont typeface="Arial"/>
              <a:buNone/>
              <a:defRPr sz="1800" b="1"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2" name="Google Shape;82;p13"/>
          <p:cNvSpPr txBox="1">
            <a:spLocks noGrp="1"/>
          </p:cNvSpPr>
          <p:nvPr>
            <p:ph type="body" idx="4"/>
          </p:nvPr>
        </p:nvSpPr>
        <p:spPr>
          <a:xfrm>
            <a:off x="5093208" y="2259366"/>
            <a:ext cx="3291840" cy="384048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4pPr>
            <a:lvl5pPr marL="2286000" marR="0" lvl="4"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3" name="Google Shape;83;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7"/>
        <p:cNvGrpSpPr/>
        <p:nvPr/>
      </p:nvGrpSpPr>
      <p:grpSpPr>
        <a:xfrm>
          <a:off x="0" y="0"/>
          <a:ext cx="0" cy="0"/>
          <a:chOff x="0" y="0"/>
          <a:chExt cx="0" cy="0"/>
        </a:xfrm>
      </p:grpSpPr>
      <p:sp>
        <p:nvSpPr>
          <p:cNvPr id="88" name="Google Shape;88;p15"/>
          <p:cNvSpPr txBox="1">
            <a:spLocks noGrp="1"/>
          </p:cNvSpPr>
          <p:nvPr>
            <p:ph type="body" idx="1"/>
          </p:nvPr>
        </p:nvSpPr>
        <p:spPr>
          <a:xfrm>
            <a:off x="3575050" y="1600200"/>
            <a:ext cx="5111750" cy="448056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Arial"/>
              <a:buNone/>
              <a:defRPr sz="3200" b="1" i="0" u="none" strike="noStrike" cap="none">
                <a:solidFill>
                  <a:schemeClr val="dk1"/>
                </a:solidFill>
                <a:latin typeface="Open Sans"/>
                <a:ea typeface="Open Sans"/>
                <a:cs typeface="Open Sans"/>
                <a:sym typeface="Open Sans"/>
              </a:defRPr>
            </a:lvl1pPr>
            <a:lvl2pPr marL="914400" marR="0" lvl="1" indent="-406400" algn="l" rtl="0">
              <a:lnSpc>
                <a:spcPct val="100000"/>
              </a:lnSpc>
              <a:spcBef>
                <a:spcPts val="600"/>
              </a:spcBef>
              <a:spcAft>
                <a:spcPts val="0"/>
              </a:spcAft>
              <a:buClr>
                <a:schemeClr val="dk2"/>
              </a:buClr>
              <a:buSzPts val="2800"/>
              <a:buFont typeface="Arial"/>
              <a:buChar char="•"/>
              <a:defRPr sz="2800" b="0" i="0" u="none" strike="noStrike" cap="none">
                <a:solidFill>
                  <a:schemeClr val="dk1"/>
                </a:solidFill>
                <a:latin typeface="Open Sans"/>
                <a:ea typeface="Open Sans"/>
                <a:cs typeface="Open Sans"/>
                <a:sym typeface="Open Sans"/>
              </a:defRPr>
            </a:lvl2pPr>
            <a:lvl3pPr marL="1371600" marR="0" lvl="2" indent="-381000" algn="l" rtl="0">
              <a:lnSpc>
                <a:spcPct val="100000"/>
              </a:lnSpc>
              <a:spcBef>
                <a:spcPts val="48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3pPr>
            <a:lvl4pPr marL="1828800" marR="0" lvl="3"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4pPr>
            <a:lvl5pPr marL="2286000" marR="0" lvl="4"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5pPr>
            <a:lvl6pPr marL="2743200" marR="0" lvl="5"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9" name="Google Shape;89;p15"/>
          <p:cNvSpPr txBox="1">
            <a:spLocks noGrp="1"/>
          </p:cNvSpPr>
          <p:nvPr>
            <p:ph type="body" idx="2"/>
          </p:nvPr>
        </p:nvSpPr>
        <p:spPr>
          <a:xfrm>
            <a:off x="457200" y="1600200"/>
            <a:ext cx="3008313" cy="448056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90" name="Google Shape;90;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91" name="Google Shape;91;p15"/>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4" name="Google Shape;94;p16"/>
          <p:cNvSpPr txBox="1">
            <a:spLocks noGrp="1"/>
          </p:cNvSpPr>
          <p:nvPr>
            <p:ph type="body" idx="1"/>
          </p:nvPr>
        </p:nvSpPr>
        <p:spPr>
          <a:xfrm rot="5400000">
            <a:off x="2080418" y="129382"/>
            <a:ext cx="4373563" cy="76200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 name="Google Shape;95;p16"/>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6" name="Google Shape;96;p1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9" name="Google Shape;99;p17"/>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0" name="Google Shape;100;p17"/>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1" name="Google Shape;101;p1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152718"/>
            <a:ext cx="5791200" cy="1124937"/>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4000"/>
              <a:buFont typeface="Slabo 27px"/>
              <a:buNone/>
              <a:defRPr sz="40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3"/>
          <p:cNvSpPr txBox="1">
            <a:spLocks noGrp="1"/>
          </p:cNvSpPr>
          <p:nvPr>
            <p:ph type="body" idx="1"/>
          </p:nvPr>
        </p:nvSpPr>
        <p:spPr>
          <a:xfrm>
            <a:off x="457200" y="1752600"/>
            <a:ext cx="7620000" cy="43735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 no logo">
  <p:cSld name="Title and Content - no logo">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457200" y="152718"/>
            <a:ext cx="5791200" cy="1149989"/>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4"/>
          <p:cNvSpPr txBox="1">
            <a:spLocks noGrp="1"/>
          </p:cNvSpPr>
          <p:nvPr>
            <p:ph type="body" idx="1"/>
          </p:nvPr>
        </p:nvSpPr>
        <p:spPr>
          <a:xfrm>
            <a:off x="457200" y="1752600"/>
            <a:ext cx="7620000" cy="43735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 name="Google Shape;23;p4"/>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1630680" y="1574800"/>
            <a:ext cx="3291840"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560"/>
              </a:spcBef>
              <a:spcAft>
                <a:spcPts val="0"/>
              </a:spcAft>
              <a:buClr>
                <a:schemeClr val="dk1"/>
              </a:buClr>
              <a:buSzPts val="2800"/>
              <a:buFont typeface="Arial"/>
              <a:buNone/>
              <a:defRPr sz="2800" b="1" i="0" u="none" strike="noStrike" cap="none">
                <a:solidFill>
                  <a:schemeClr val="dk1"/>
                </a:solidFill>
                <a:latin typeface="Open Sans"/>
                <a:ea typeface="Open Sans"/>
                <a:cs typeface="Open Sans"/>
                <a:sym typeface="Open Sans"/>
              </a:defRPr>
            </a:lvl1pPr>
            <a:lvl2pPr marL="914400" marR="0" lvl="1" indent="-381000" algn="l" rtl="0">
              <a:lnSpc>
                <a:spcPct val="100000"/>
              </a:lnSpc>
              <a:spcBef>
                <a:spcPts val="60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 name="Google Shape;27;p5"/>
          <p:cNvSpPr txBox="1">
            <a:spLocks noGrp="1"/>
          </p:cNvSpPr>
          <p:nvPr>
            <p:ph type="body" idx="2"/>
          </p:nvPr>
        </p:nvSpPr>
        <p:spPr>
          <a:xfrm>
            <a:off x="5090160" y="1574800"/>
            <a:ext cx="3291840"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560"/>
              </a:spcBef>
              <a:spcAft>
                <a:spcPts val="0"/>
              </a:spcAft>
              <a:buClr>
                <a:schemeClr val="dk1"/>
              </a:buClr>
              <a:buSzPts val="2800"/>
              <a:buFont typeface="Arial"/>
              <a:buNone/>
              <a:defRPr sz="2800" b="1" i="0" u="none" strike="noStrike" cap="none">
                <a:solidFill>
                  <a:schemeClr val="dk1"/>
                </a:solidFill>
                <a:latin typeface="Open Sans"/>
                <a:ea typeface="Open Sans"/>
                <a:cs typeface="Open Sans"/>
                <a:sym typeface="Open Sans"/>
              </a:defRPr>
            </a:lvl1pPr>
            <a:lvl2pPr marL="914400" marR="0" lvl="1" indent="-381000" algn="l" rtl="0">
              <a:lnSpc>
                <a:spcPct val="100000"/>
              </a:lnSpc>
              <a:spcBef>
                <a:spcPts val="60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 name="Google Shape;28;p5"/>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ftr" idx="11"/>
          </p:nvPr>
        </p:nvSpPr>
        <p:spPr>
          <a:xfrm>
            <a:off x="457200" y="6492875"/>
            <a:ext cx="3429000" cy="283845"/>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0" name="Google Shape;30;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1"/>
        <p:cNvGrpSpPr/>
        <p:nvPr/>
      </p:nvGrpSpPr>
      <p:grpSpPr>
        <a:xfrm>
          <a:off x="0" y="0"/>
          <a:ext cx="0" cy="0"/>
          <a:chOff x="0" y="0"/>
          <a:chExt cx="0" cy="0"/>
        </a:xfrm>
      </p:grpSpPr>
      <p:sp>
        <p:nvSpPr>
          <p:cNvPr id="32" name="Google Shape;32;p6"/>
          <p:cNvSpPr txBox="1">
            <a:spLocks noGrp="1"/>
          </p:cNvSpPr>
          <p:nvPr>
            <p:ph type="ctrTitle"/>
          </p:nvPr>
        </p:nvSpPr>
        <p:spPr>
          <a:xfrm>
            <a:off x="457200" y="228600"/>
            <a:ext cx="7772400" cy="4571999"/>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2"/>
              </a:buClr>
              <a:buSzPts val="8800"/>
              <a:buFont typeface="Slabo 27px"/>
              <a:buNone/>
              <a:defRPr sz="8800" b="1"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Google Shape;33;p6"/>
          <p:cNvSpPr txBox="1">
            <a:spLocks noGrp="1"/>
          </p:cNvSpPr>
          <p:nvPr>
            <p:ph type="subTitle" idx="1"/>
          </p:nvPr>
        </p:nvSpPr>
        <p:spPr>
          <a:xfrm>
            <a:off x="457200" y="4800600"/>
            <a:ext cx="6858000" cy="914400"/>
          </a:xfrm>
          <a:prstGeom prst="rect">
            <a:avLst/>
          </a:prstGeom>
          <a:noFill/>
          <a:ln>
            <a:noFill/>
          </a:ln>
        </p:spPr>
        <p:txBody>
          <a:bodyPr spcFirstLastPara="1" wrap="square" lIns="91425" tIns="91425" rIns="91425" bIns="91425" anchor="t" anchorCtr="0"/>
          <a:lstStyle>
            <a:lvl1pPr marR="0" lvl="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Open Sans"/>
                <a:ea typeface="Open Sans"/>
                <a:cs typeface="Open Sans"/>
                <a:sym typeface="Open Sans"/>
              </a:defRPr>
            </a:lvl1pPr>
            <a:lvl2pPr marR="0" lvl="1" algn="ctr" rtl="0">
              <a:lnSpc>
                <a:spcPct val="100000"/>
              </a:lnSpc>
              <a:spcBef>
                <a:spcPts val="600"/>
              </a:spcBef>
              <a:spcAft>
                <a:spcPts val="0"/>
              </a:spcAft>
              <a:buClr>
                <a:schemeClr val="dk2"/>
              </a:buClr>
              <a:buSzPts val="2000"/>
              <a:buFont typeface="Arial"/>
              <a:buNone/>
              <a:defRPr sz="2000" b="0" i="0" u="none" strike="noStrike" cap="none">
                <a:solidFill>
                  <a:srgbClr val="888888"/>
                </a:solidFill>
                <a:latin typeface="Open Sans"/>
                <a:ea typeface="Open Sans"/>
                <a:cs typeface="Open Sans"/>
                <a:sym typeface="Open Sans"/>
              </a:defRPr>
            </a:lvl2pPr>
            <a:lvl3pPr marR="0" lvl="2"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3pPr>
            <a:lvl4pPr marR="0" lvl="3"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4pPr>
            <a:lvl5pPr marR="0" lvl="4"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5pPr>
            <a:lvl6pPr marR="0" lvl="5"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6pPr>
            <a:lvl7pPr marR="0" lvl="6"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7pPr>
            <a:lvl8pPr marR="0" lvl="7"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8pPr>
            <a:lvl9pPr marR="0" lvl="8"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34" name="Google Shape;34;p6"/>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5" name="Google Shape;35;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3_Picture with Caption">
  <p:cSld name="3_Picture with Caption">
    <p:spTree>
      <p:nvGrpSpPr>
        <p:cNvPr id="1" name="Shape 36"/>
        <p:cNvGrpSpPr/>
        <p:nvPr/>
      </p:nvGrpSpPr>
      <p:grpSpPr>
        <a:xfrm>
          <a:off x="0" y="0"/>
          <a:ext cx="0" cy="0"/>
          <a:chOff x="0" y="0"/>
          <a:chExt cx="0" cy="0"/>
        </a:xfrm>
      </p:grpSpPr>
      <p:sp>
        <p:nvSpPr>
          <p:cNvPr id="37" name="Google Shape;37;p7"/>
          <p:cNvSpPr txBox="1">
            <a:spLocks noGrp="1"/>
          </p:cNvSpPr>
          <p:nvPr>
            <p:ph type="body" idx="1"/>
          </p:nvPr>
        </p:nvSpPr>
        <p:spPr>
          <a:xfrm>
            <a:off x="457200" y="5715000"/>
            <a:ext cx="8153400" cy="4572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38" name="Google Shape;38;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9" name="Google Shape;39;p7"/>
          <p:cNvSpPr txBox="1">
            <a:spLocks noGrp="1"/>
          </p:cNvSpPr>
          <p:nvPr>
            <p:ph type="title"/>
          </p:nvPr>
        </p:nvSpPr>
        <p:spPr>
          <a:xfrm>
            <a:off x="457200" y="4953000"/>
            <a:ext cx="8153400" cy="7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
        <p:nvSpPr>
          <p:cNvPr id="41" name="Google Shape;41;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2_Picture with Caption">
  <p:cSld name="2_Picture with Caption">
    <p:spTree>
      <p:nvGrpSpPr>
        <p:cNvPr id="1" name="Shape 42"/>
        <p:cNvGrpSpPr/>
        <p:nvPr/>
      </p:nvGrpSpPr>
      <p:grpSpPr>
        <a:xfrm>
          <a:off x="0" y="0"/>
          <a:ext cx="0" cy="0"/>
          <a:chOff x="0" y="0"/>
          <a:chExt cx="0" cy="0"/>
        </a:xfrm>
      </p:grpSpPr>
      <p:sp>
        <p:nvSpPr>
          <p:cNvPr id="43" name="Google Shape;43;p9"/>
          <p:cNvSpPr txBox="1">
            <a:spLocks noGrp="1"/>
          </p:cNvSpPr>
          <p:nvPr>
            <p:ph type="body" idx="1"/>
          </p:nvPr>
        </p:nvSpPr>
        <p:spPr>
          <a:xfrm>
            <a:off x="457200" y="5715000"/>
            <a:ext cx="8153400" cy="4572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5" name="Google Shape;45;p9"/>
          <p:cNvSpPr txBox="1">
            <a:spLocks noGrp="1"/>
          </p:cNvSpPr>
          <p:nvPr>
            <p:ph type="title"/>
          </p:nvPr>
        </p:nvSpPr>
        <p:spPr>
          <a:xfrm>
            <a:off x="457200" y="4953000"/>
            <a:ext cx="8153400" cy="7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6"/>
        <p:cNvGrpSpPr/>
        <p:nvPr/>
      </p:nvGrpSpPr>
      <p:grpSpPr>
        <a:xfrm>
          <a:off x="0" y="0"/>
          <a:ext cx="0" cy="0"/>
          <a:chOff x="0" y="0"/>
          <a:chExt cx="0" cy="0"/>
        </a:xfrm>
      </p:grpSpPr>
      <p:sp>
        <p:nvSpPr>
          <p:cNvPr id="47" name="Google Shape;47;p10"/>
          <p:cNvSpPr/>
          <p:nvPr/>
        </p:nvSpPr>
        <p:spPr>
          <a:xfrm>
            <a:off x="6470891" y="922339"/>
            <a:ext cx="2529985" cy="394007"/>
          </a:xfrm>
          <a:prstGeom prst="roundRect">
            <a:avLst>
              <a:gd name="adj" fmla="val 16667"/>
            </a:avLst>
          </a:prstGeom>
          <a:solidFill>
            <a:srgbClr val="FFC512"/>
          </a:solidFill>
          <a:ln w="12700" cap="flat" cmpd="sng">
            <a:solidFill>
              <a:srgbClr val="FABD17"/>
            </a:solidFill>
            <a:prstDash val="solid"/>
            <a:round/>
            <a:headEnd type="none" w="sm" len="sm"/>
            <a:tailEnd type="none" w="sm" len="sm"/>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8" name="Google Shape;48;p10"/>
          <p:cNvSpPr>
            <a:spLocks noGrp="1"/>
          </p:cNvSpPr>
          <p:nvPr>
            <p:ph type="pic" idx="2"/>
          </p:nvPr>
        </p:nvSpPr>
        <p:spPr>
          <a:xfrm>
            <a:off x="-1" y="0"/>
            <a:ext cx="9000877" cy="4846320"/>
          </a:xfrm>
          <a:prstGeom prst="rect">
            <a:avLst/>
          </a:prstGeom>
          <a:solidFill>
            <a:srgbClr val="BFBFBF"/>
          </a:solid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a:buNone/>
              <a:defRPr sz="3200" b="1" i="0" u="none" strike="noStrike" cap="none">
                <a:solidFill>
                  <a:schemeClr val="dk1"/>
                </a:solidFill>
                <a:latin typeface="Open Sans"/>
                <a:ea typeface="Open Sans"/>
                <a:cs typeface="Open Sans"/>
                <a:sym typeface="Open Sans"/>
              </a:defRPr>
            </a:lvl1pPr>
            <a:lvl2pPr marR="0" lvl="1" algn="l" rtl="0">
              <a:lnSpc>
                <a:spcPct val="100000"/>
              </a:lnSpc>
              <a:spcBef>
                <a:spcPts val="600"/>
              </a:spcBef>
              <a:spcAft>
                <a:spcPts val="0"/>
              </a:spcAft>
              <a:buClr>
                <a:schemeClr val="dk2"/>
              </a:buClr>
              <a:buSzPts val="2800"/>
              <a:buFont typeface="Arial"/>
              <a:buNone/>
              <a:defRPr sz="2800" b="0" i="0" u="none" strike="noStrike" cap="none">
                <a:solidFill>
                  <a:schemeClr val="dk1"/>
                </a:solidFill>
                <a:latin typeface="Open Sans"/>
                <a:ea typeface="Open Sans"/>
                <a:cs typeface="Open Sans"/>
                <a:sym typeface="Open Sans"/>
              </a:defRPr>
            </a:lvl2pPr>
            <a:lvl3pPr marR="0" lvl="2" algn="l" rtl="0">
              <a:lnSpc>
                <a:spcPct val="100000"/>
              </a:lnSpc>
              <a:spcBef>
                <a:spcPts val="480"/>
              </a:spcBef>
              <a:spcAft>
                <a:spcPts val="0"/>
              </a:spcAft>
              <a:buClr>
                <a:schemeClr val="dk2"/>
              </a:buClr>
              <a:buSzPts val="2400"/>
              <a:buFont typeface="Arial"/>
              <a:buNone/>
              <a:defRPr sz="2400" b="0" i="0" u="none" strike="noStrike" cap="none">
                <a:solidFill>
                  <a:schemeClr val="dk1"/>
                </a:solidFill>
                <a:latin typeface="Open Sans"/>
                <a:ea typeface="Open Sans"/>
                <a:cs typeface="Open Sans"/>
                <a:sym typeface="Open Sans"/>
              </a:defRPr>
            </a:lvl3pPr>
            <a:lvl4pPr marR="0" lvl="3"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Open Sans"/>
                <a:ea typeface="Open Sans"/>
                <a:cs typeface="Open Sans"/>
                <a:sym typeface="Open Sans"/>
              </a:defRPr>
            </a:lvl4pPr>
            <a:lvl5pPr marR="0" lvl="4"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Open Sans"/>
                <a:ea typeface="Open Sans"/>
                <a:cs typeface="Open Sans"/>
                <a:sym typeface="Open Sans"/>
              </a:defRPr>
            </a:lvl5pPr>
            <a:lvl6pPr marR="0" lvl="5"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49" name="Google Shape;49;p10"/>
          <p:cNvSpPr txBox="1">
            <a:spLocks noGrp="1"/>
          </p:cNvSpPr>
          <p:nvPr>
            <p:ph type="body" idx="1"/>
          </p:nvPr>
        </p:nvSpPr>
        <p:spPr>
          <a:xfrm>
            <a:off x="457200" y="5715000"/>
            <a:ext cx="8153400" cy="4572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50" name="Google Shape;50;p10"/>
          <p:cNvSpPr txBox="1">
            <a:spLocks noGrp="1"/>
          </p:cNvSpPr>
          <p:nvPr>
            <p:ph type="title"/>
          </p:nvPr>
        </p:nvSpPr>
        <p:spPr>
          <a:xfrm>
            <a:off x="457200" y="4953000"/>
            <a:ext cx="8153400" cy="7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152718"/>
            <a:ext cx="5791200" cy="13716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457200" y="1752600"/>
            <a:ext cx="7620000" cy="43735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457200" y="6172201"/>
            <a:ext cx="3429000" cy="3048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laws-lois.justice.gc.ca/eng/acts/C-42/index.html"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2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46.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48.png"/><Relationship Id="rId4" Type="http://schemas.openxmlformats.org/officeDocument/2006/relationships/image" Target="../media/image61.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notesSlide" Target="../notesSlides/notesSlide55.xml"/><Relationship Id="rId1" Type="http://schemas.openxmlformats.org/officeDocument/2006/relationships/slideLayout" Target="../slideLayouts/slideLayout6.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 Id="rId9" Type="http://schemas.openxmlformats.org/officeDocument/2006/relationships/image" Target="../media/image82.png"/></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7.xml.rels><?xml version="1.0" encoding="UTF-8" standalone="yes"?>
<Relationships xmlns="http://schemas.openxmlformats.org/package/2006/relationships"><Relationship Id="rId3" Type="http://schemas.openxmlformats.org/officeDocument/2006/relationships/hyperlink" Target="http://laws-lois.justice.gc.ca/eng/acts/c-42/"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cmec.ca/140/Copyright_Matters!.html" TargetMode="External"/><Relationship Id="rId5" Type="http://schemas.openxmlformats.org/officeDocument/2006/relationships/hyperlink" Target="http://www.carl-abrc.ca/influencing-policy/copyright/university-copyright-guides/" TargetMode="External"/><Relationship Id="rId4" Type="http://schemas.openxmlformats.org/officeDocument/2006/relationships/hyperlink" Target="http://www.ic.gc.ca/eic/site/cipointernet-internetopic.nsf/eng/Home"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jpg"/><Relationship Id="rId4" Type="http://schemas.openxmlformats.org/officeDocument/2006/relationships/hyperlink" Target="https://ukcopyrightliteracy.files.wordpress.com/2016/07/chapter-6_secker-m_copyright-e-learning-2nd-edn.pdf" TargetMode="External"/></Relationships>
</file>

<file path=ppt/slides/_rels/slide5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creativecommons.org/licenses/by-nc-sa/4.0/" TargetMode="External"/><Relationship Id="rId7" Type="http://schemas.openxmlformats.org/officeDocument/2006/relationships/image" Target="../media/image87.jp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86.jpg"/><Relationship Id="rId5" Type="http://schemas.openxmlformats.org/officeDocument/2006/relationships/hyperlink" Target="https://thenounproject.com/" TargetMode="External"/><Relationship Id="rId4" Type="http://schemas.openxmlformats.org/officeDocument/2006/relationships/hyperlink" Target="http://copyrightliteracy.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6"/>
        <p:cNvGrpSpPr/>
        <p:nvPr/>
      </p:nvGrpSpPr>
      <p:grpSpPr>
        <a:xfrm>
          <a:off x="0" y="0"/>
          <a:ext cx="0" cy="0"/>
          <a:chOff x="0" y="0"/>
          <a:chExt cx="0" cy="0"/>
        </a:xfrm>
      </p:grpSpPr>
      <p:sp>
        <p:nvSpPr>
          <p:cNvPr id="107" name="Google Shape;107;p18"/>
          <p:cNvSpPr txBox="1"/>
          <p:nvPr/>
        </p:nvSpPr>
        <p:spPr>
          <a:xfrm>
            <a:off x="457200" y="6372036"/>
            <a:ext cx="8595792"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chemeClr val="lt1"/>
              </a:solidFill>
              <a:latin typeface="Slabo 27px"/>
              <a:ea typeface="Slabo 27px"/>
              <a:cs typeface="Slabo 27px"/>
              <a:sym typeface="Slabo 27px"/>
            </a:endParaRPr>
          </a:p>
        </p:txBody>
      </p:sp>
      <p:sp>
        <p:nvSpPr>
          <p:cNvPr id="108" name="Google Shape;108;p18"/>
          <p:cNvSpPr txBox="1"/>
          <p:nvPr/>
        </p:nvSpPr>
        <p:spPr>
          <a:xfrm>
            <a:off x="457200" y="85575"/>
            <a:ext cx="8265300" cy="168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4800"/>
              <a:buFont typeface="Slabo 27px"/>
              <a:buNone/>
            </a:pPr>
            <a:r>
              <a:rPr lang="en-US" sz="4800" b="1" i="0" u="none" strike="noStrike" cap="none">
                <a:solidFill>
                  <a:schemeClr val="lt1"/>
                </a:solidFill>
                <a:latin typeface="Slabo 27px"/>
                <a:ea typeface="Slabo 27px"/>
                <a:cs typeface="Slabo 27px"/>
                <a:sym typeface="Slabo 27px"/>
              </a:rPr>
              <a:t>COPYRIGHT THE CARD GAME: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00"/>
              </a:buClr>
              <a:buSzPts val="3200"/>
              <a:buFont typeface="Slabo 27px"/>
              <a:buNone/>
            </a:pPr>
            <a:r>
              <a:rPr lang="en-US" sz="3200" b="0" i="0" u="none" strike="noStrike" cap="none">
                <a:solidFill>
                  <a:srgbClr val="FFFF00"/>
                </a:solidFill>
                <a:latin typeface="Slabo 27px"/>
                <a:ea typeface="Slabo 27px"/>
                <a:cs typeface="Slabo 27px"/>
                <a:sym typeface="Slabo 27px"/>
              </a:rPr>
              <a:t>WORKS AND OTHER SUBJECT-MATTER, USAGES, LICENCES, AND EXCEPTIONS</a:t>
            </a:r>
            <a:endParaRPr sz="3200" b="0" i="0" u="none" strike="noStrike" cap="none">
              <a:solidFill>
                <a:srgbClr val="FFFF00"/>
              </a:solidFill>
              <a:latin typeface="Slabo 27px"/>
              <a:ea typeface="Slabo 27px"/>
              <a:cs typeface="Slabo 27px"/>
              <a:sym typeface="Slabo 27px"/>
            </a:endParaRPr>
          </a:p>
        </p:txBody>
      </p:sp>
      <p:sp>
        <p:nvSpPr>
          <p:cNvPr id="109" name="Google Shape;109;p18"/>
          <p:cNvSpPr txBox="1">
            <a:spLocks noGrp="1"/>
          </p:cNvSpPr>
          <p:nvPr>
            <p:ph type="body" idx="1"/>
          </p:nvPr>
        </p:nvSpPr>
        <p:spPr>
          <a:xfrm>
            <a:off x="355025" y="5199473"/>
            <a:ext cx="8153400" cy="782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2000"/>
              <a:buFont typeface="Arial"/>
              <a:buNone/>
            </a:pPr>
            <a:r>
              <a:rPr lang="en-US" sz="2400" b="1" i="0" u="none" strike="noStrike" cap="none">
                <a:solidFill>
                  <a:schemeClr val="lt1"/>
                </a:solidFill>
                <a:latin typeface="Open Sans"/>
                <a:ea typeface="Open Sans"/>
                <a:cs typeface="Open Sans"/>
                <a:sym typeface="Open Sans"/>
              </a:rPr>
              <a:t>Canadian Edition</a:t>
            </a:r>
            <a:endParaRPr sz="2400" b="1" i="0" u="none" strike="noStrike" cap="none">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2000"/>
              <a:buFont typeface="Arial"/>
              <a:buNone/>
            </a:pPr>
            <a:r>
              <a:rPr lang="en-US" sz="1400">
                <a:solidFill>
                  <a:schemeClr val="lt1"/>
                </a:solidFill>
              </a:rPr>
              <a:t>Version 1.2 (November 2018)</a:t>
            </a:r>
            <a:endParaRPr sz="1400">
              <a:solidFill>
                <a:schemeClr val="lt1"/>
              </a:solidFill>
            </a:endParaRPr>
          </a:p>
        </p:txBody>
      </p:sp>
      <p:pic>
        <p:nvPicPr>
          <p:cNvPr id="110" name="Google Shape;110;p18"/>
          <p:cNvPicPr preferRelativeResize="0"/>
          <p:nvPr/>
        </p:nvPicPr>
        <p:blipFill rotWithShape="1">
          <a:blip r:embed="rId3">
            <a:alphaModFix/>
          </a:blip>
          <a:srcRect/>
          <a:stretch/>
        </p:blipFill>
        <p:spPr>
          <a:xfrm>
            <a:off x="6969945" y="5995622"/>
            <a:ext cx="1693467" cy="592504"/>
          </a:xfrm>
          <a:prstGeom prst="rect">
            <a:avLst/>
          </a:prstGeom>
          <a:noFill/>
          <a:ln>
            <a:noFill/>
          </a:ln>
        </p:spPr>
      </p:pic>
      <p:grpSp>
        <p:nvGrpSpPr>
          <p:cNvPr id="111" name="Google Shape;111;p18"/>
          <p:cNvGrpSpPr/>
          <p:nvPr/>
        </p:nvGrpSpPr>
        <p:grpSpPr>
          <a:xfrm>
            <a:off x="1487961" y="2528783"/>
            <a:ext cx="6014828" cy="2890990"/>
            <a:chOff x="1580654" y="1660788"/>
            <a:chExt cx="6014828" cy="2890990"/>
          </a:xfrm>
        </p:grpSpPr>
        <p:pic>
          <p:nvPicPr>
            <p:cNvPr id="112" name="Google Shape;112;p18"/>
            <p:cNvPicPr preferRelativeResize="0"/>
            <p:nvPr/>
          </p:nvPicPr>
          <p:blipFill rotWithShape="1">
            <a:blip r:embed="rId4">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113" name="Google Shape;113;p18"/>
            <p:cNvPicPr preferRelativeResize="0"/>
            <p:nvPr/>
          </p:nvPicPr>
          <p:blipFill rotWithShape="1">
            <a:blip r:embed="rId5">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114" name="Google Shape;114;p18"/>
            <p:cNvPicPr preferRelativeResize="0"/>
            <p:nvPr/>
          </p:nvPicPr>
          <p:blipFill rotWithShape="1">
            <a:blip r:embed="rId6">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115" name="Google Shape;115;p18"/>
            <p:cNvPicPr preferRelativeResize="0"/>
            <p:nvPr/>
          </p:nvPicPr>
          <p:blipFill rotWithShape="1">
            <a:blip r:embed="rId7">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116" name="Google Shape;116;p18"/>
            <p:cNvPicPr preferRelativeResize="0"/>
            <p:nvPr/>
          </p:nvPicPr>
          <p:blipFill rotWithShape="1">
            <a:blip r:embed="rId8">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
        <p:nvSpPr>
          <p:cNvPr id="117" name="Google Shape;117;p18"/>
          <p:cNvSpPr txBox="1"/>
          <p:nvPr/>
        </p:nvSpPr>
        <p:spPr>
          <a:xfrm>
            <a:off x="355025" y="5944525"/>
            <a:ext cx="6541200" cy="592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chemeClr val="lt1"/>
                </a:solidFill>
                <a:latin typeface="Open Sans"/>
                <a:ea typeface="Open Sans"/>
                <a:cs typeface="Open Sans"/>
                <a:sym typeface="Open Sans"/>
              </a:rPr>
              <a:t>Adapted by the Canadian Copyright Card Game Group </a:t>
            </a:r>
            <a:endParaRPr sz="1600" b="1" i="0" u="none" strike="noStrike" cap="none">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2000"/>
              <a:buFont typeface="Arial"/>
              <a:buNone/>
            </a:pPr>
            <a:r>
              <a:rPr lang="en-US" sz="1600" b="1" i="0" u="none" strike="noStrike" cap="none">
                <a:solidFill>
                  <a:schemeClr val="lt1"/>
                </a:solidFill>
                <a:latin typeface="Open Sans"/>
                <a:ea typeface="Open Sans"/>
                <a:cs typeface="Open Sans"/>
                <a:sym typeface="Open Sans"/>
              </a:rPr>
              <a:t>from Copyright the Card Game v2.0 by copyrightliteracy.org</a:t>
            </a:r>
            <a:endParaRPr sz="1600" b="1" i="0" u="none" strike="noStrike" cap="none">
              <a:solidFill>
                <a:schemeClr val="lt1"/>
              </a:solidFill>
              <a:latin typeface="Open Sans"/>
              <a:ea typeface="Open Sans"/>
              <a:cs typeface="Open Sans"/>
              <a:sym typeface="Open Sans"/>
            </a:endParaRPr>
          </a:p>
        </p:txBody>
      </p:sp>
      <p:pic>
        <p:nvPicPr>
          <p:cNvPr id="118" name="Google Shape;118;p18"/>
          <p:cNvPicPr preferRelativeResize="0"/>
          <p:nvPr/>
        </p:nvPicPr>
        <p:blipFill rotWithShape="1">
          <a:blip r:embed="rId9">
            <a:alphaModFix/>
          </a:blip>
          <a:srcRect/>
          <a:stretch/>
        </p:blipFill>
        <p:spPr>
          <a:xfrm>
            <a:off x="2603075" y="5199474"/>
            <a:ext cx="388775" cy="438850"/>
          </a:xfrm>
          <a:prstGeom prst="rect">
            <a:avLst/>
          </a:prstGeom>
          <a:noFill/>
          <a:ln>
            <a:noFill/>
          </a:ln>
        </p:spPr>
      </p:pic>
      <p:pic>
        <p:nvPicPr>
          <p:cNvPr id="119" name="Google Shape;119;p18"/>
          <p:cNvPicPr preferRelativeResize="0"/>
          <p:nvPr/>
        </p:nvPicPr>
        <p:blipFill rotWithShape="1">
          <a:blip r:embed="rId9">
            <a:alphaModFix/>
          </a:blip>
          <a:srcRect/>
          <a:stretch/>
        </p:blipFill>
        <p:spPr>
          <a:xfrm>
            <a:off x="5839574" y="5241028"/>
            <a:ext cx="388775" cy="4388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7"/>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194" name="Google Shape;194;p27"/>
          <p:cNvSpPr txBox="1">
            <a:spLocks noGrp="1"/>
          </p:cNvSpPr>
          <p:nvPr>
            <p:ph type="body" idx="1"/>
          </p:nvPr>
        </p:nvSpPr>
        <p:spPr>
          <a:xfrm>
            <a:off x="457200" y="1752600"/>
            <a:ext cx="8232300" cy="437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Does copyright protect ideas?</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rgbClr val="FF6C00"/>
              </a:buClr>
              <a:buSzPts val="3600"/>
              <a:buFont typeface="Arial"/>
              <a:buNone/>
            </a:pPr>
            <a:r>
              <a:rPr lang="en-US" sz="3600" b="1" i="0" u="none" strike="noStrike" cap="none">
                <a:solidFill>
                  <a:srgbClr val="FF6C00"/>
                </a:solidFill>
                <a:latin typeface="Open Sans"/>
                <a:ea typeface="Open Sans"/>
                <a:cs typeface="Open Sans"/>
                <a:sym typeface="Open Sans"/>
              </a:rPr>
              <a:t>A. No, copyright does not protect ideas alone.  What </a:t>
            </a:r>
            <a:r>
              <a:rPr lang="en-US" sz="3600" b="1" i="1" u="none" strike="noStrike" cap="none">
                <a:solidFill>
                  <a:srgbClr val="FF6C00"/>
                </a:solidFill>
                <a:latin typeface="Open Sans"/>
                <a:ea typeface="Open Sans"/>
                <a:cs typeface="Open Sans"/>
                <a:sym typeface="Open Sans"/>
              </a:rPr>
              <a:t>is</a:t>
            </a:r>
            <a:r>
              <a:rPr lang="en-US" sz="3600" b="1" i="0" u="none" strike="noStrike" cap="none">
                <a:solidFill>
                  <a:srgbClr val="FF6C00"/>
                </a:solidFill>
                <a:latin typeface="Open Sans"/>
                <a:ea typeface="Open Sans"/>
                <a:cs typeface="Open Sans"/>
                <a:sym typeface="Open Sans"/>
              </a:rPr>
              <a:t> protected is original ways in which ideas are expressed.</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195" name="Google Shape;195;p27"/>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8"/>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01" name="Google Shape;201;p28"/>
          <p:cNvSpPr txBox="1">
            <a:spLocks noGrp="1"/>
          </p:cNvSpPr>
          <p:nvPr>
            <p:ph type="body" idx="1"/>
          </p:nvPr>
        </p:nvSpPr>
        <p:spPr>
          <a:xfrm>
            <a:off x="457200" y="1752600"/>
            <a:ext cx="8161800" cy="1323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tests must a work pass to be protected by copyright?</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rgbClr val="FF6C00"/>
              </a:buClr>
              <a:buSzPts val="3600"/>
              <a:buFont typeface="Arial"/>
              <a:buNone/>
            </a:pP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02" name="Google Shape;202;p28"/>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9"/>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08" name="Google Shape;208;p29"/>
          <p:cNvSpPr txBox="1">
            <a:spLocks noGrp="1"/>
          </p:cNvSpPr>
          <p:nvPr>
            <p:ph type="body" idx="1"/>
          </p:nvPr>
        </p:nvSpPr>
        <p:spPr>
          <a:xfrm>
            <a:off x="457200" y="1752600"/>
            <a:ext cx="8161800" cy="437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tests must a work pass to be protected by copyright?</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rgbClr val="FF6C00"/>
              </a:buClr>
              <a:buSzPts val="3600"/>
              <a:buFont typeface="Arial"/>
              <a:buNone/>
            </a:pPr>
            <a:r>
              <a:rPr lang="en-US" sz="3600" b="1" i="0" u="none" strike="noStrike" cap="none">
                <a:solidFill>
                  <a:srgbClr val="FF6C00"/>
                </a:solidFill>
                <a:latin typeface="Open Sans"/>
                <a:ea typeface="Open Sans"/>
                <a:cs typeface="Open Sans"/>
                <a:sym typeface="Open Sans"/>
              </a:rPr>
              <a:t>A. For a work to be protected by copyright, it must be ‘original’ and be recorded or ‘fixed’.</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09" name="Google Shape;209;p29"/>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0"/>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15" name="Google Shape;215;p30"/>
          <p:cNvSpPr txBox="1">
            <a:spLocks noGrp="1"/>
          </p:cNvSpPr>
          <p:nvPr>
            <p:ph type="body" idx="1"/>
          </p:nvPr>
        </p:nvSpPr>
        <p:spPr>
          <a:xfrm>
            <a:off x="491100" y="1511975"/>
            <a:ext cx="8161800" cy="1255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Who first owns copyright in a new work?</a:t>
            </a:r>
            <a:endParaRPr sz="34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16" name="Google Shape;216;p30"/>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1"/>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22" name="Google Shape;222;p31"/>
          <p:cNvSpPr txBox="1">
            <a:spLocks noGrp="1"/>
          </p:cNvSpPr>
          <p:nvPr>
            <p:ph type="body" idx="1"/>
          </p:nvPr>
        </p:nvSpPr>
        <p:spPr>
          <a:xfrm>
            <a:off x="491100" y="1511975"/>
            <a:ext cx="8161800" cy="477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Who first owns copyright in a new work?</a:t>
            </a: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600"/>
              <a:buFont typeface="Arial"/>
              <a:buNone/>
            </a:pPr>
            <a:endParaRPr sz="1000"/>
          </a:p>
          <a:p>
            <a:pPr marL="0" marR="0" lvl="0" indent="0" algn="l" rtl="0">
              <a:lnSpc>
                <a:spcPct val="100000"/>
              </a:lnSpc>
              <a:spcBef>
                <a:spcPts val="1320"/>
              </a:spcBef>
              <a:spcAft>
                <a:spcPts val="0"/>
              </a:spcAft>
              <a:buClr>
                <a:srgbClr val="FF6C00"/>
              </a:buClr>
              <a:buSzPts val="3600"/>
              <a:buFont typeface="Arial"/>
              <a:buNone/>
            </a:pPr>
            <a:r>
              <a:rPr lang="en-US" sz="3400" b="1" i="0" u="none" strike="noStrike" cap="none">
                <a:solidFill>
                  <a:srgbClr val="FF6C00"/>
                </a:solidFill>
                <a:latin typeface="Open Sans"/>
                <a:ea typeface="Open Sans"/>
                <a:cs typeface="Open Sans"/>
                <a:sym typeface="Open Sans"/>
              </a:rPr>
              <a:t>A. The </a:t>
            </a:r>
            <a:r>
              <a:rPr lang="en-US" sz="3400" b="1" i="1" u="none" strike="noStrike" cap="none">
                <a:solidFill>
                  <a:srgbClr val="FF6C00"/>
                </a:solidFill>
                <a:latin typeface="Open Sans"/>
                <a:ea typeface="Open Sans"/>
                <a:cs typeface="Open Sans"/>
                <a:sym typeface="Open Sans"/>
              </a:rPr>
              <a:t>creator</a:t>
            </a:r>
            <a:r>
              <a:rPr lang="en-US" sz="3400" b="1" i="0" u="none" strike="noStrike" cap="none">
                <a:solidFill>
                  <a:srgbClr val="FF6C00"/>
                </a:solidFill>
                <a:latin typeface="Open Sans"/>
                <a:ea typeface="Open Sans"/>
                <a:cs typeface="Open Sans"/>
                <a:sym typeface="Open Sans"/>
              </a:rPr>
              <a:t>, unless the work was created in the course of employment.  In the latter case, the </a:t>
            </a:r>
            <a:r>
              <a:rPr lang="en-US" sz="3400" b="1" i="1" u="none" strike="noStrike" cap="none">
                <a:solidFill>
                  <a:srgbClr val="FF6C00"/>
                </a:solidFill>
                <a:latin typeface="Open Sans"/>
                <a:ea typeface="Open Sans"/>
                <a:cs typeface="Open Sans"/>
                <a:sym typeface="Open Sans"/>
              </a:rPr>
              <a:t>employer</a:t>
            </a:r>
            <a:r>
              <a:rPr lang="en-US" sz="3400" b="1" i="0" u="none" strike="noStrike" cap="none">
                <a:solidFill>
                  <a:srgbClr val="FF6C00"/>
                </a:solidFill>
                <a:latin typeface="Open Sans"/>
                <a:ea typeface="Open Sans"/>
                <a:cs typeface="Open Sans"/>
                <a:sym typeface="Open Sans"/>
              </a:rPr>
              <a:t> is the copyright owner unless there is an agreement to the contrary.  </a:t>
            </a:r>
            <a:endParaRPr sz="34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23" name="Google Shape;223;p31"/>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2"/>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29" name="Google Shape;229;p32"/>
          <p:cNvSpPr txBox="1">
            <a:spLocks noGrp="1"/>
          </p:cNvSpPr>
          <p:nvPr>
            <p:ph type="body" idx="1"/>
          </p:nvPr>
        </p:nvSpPr>
        <p:spPr>
          <a:xfrm>
            <a:off x="539550" y="1738400"/>
            <a:ext cx="8079300" cy="1441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sort of content does copyright protect?</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30" name="Google Shape;230;p32"/>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3"/>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36" name="Google Shape;236;p33"/>
          <p:cNvSpPr txBox="1">
            <a:spLocks noGrp="1"/>
          </p:cNvSpPr>
          <p:nvPr>
            <p:ph type="body" idx="1"/>
          </p:nvPr>
        </p:nvSpPr>
        <p:spPr>
          <a:xfrm>
            <a:off x="539550" y="1738400"/>
            <a:ext cx="8079300" cy="4373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sort of content does copyright protect?</a:t>
            </a:r>
            <a:endParaRPr/>
          </a:p>
          <a:p>
            <a:pPr marL="0" marR="0" lvl="0" indent="0" algn="l" rtl="0">
              <a:lnSpc>
                <a:spcPct val="90000"/>
              </a:lnSpc>
              <a:spcBef>
                <a:spcPts val="0"/>
              </a:spcBef>
              <a:spcAft>
                <a:spcPts val="0"/>
              </a:spcAft>
              <a:buClr>
                <a:schemeClr val="dk1"/>
              </a:buClr>
              <a:buSzPts val="3600"/>
              <a:buFont typeface="Arial"/>
              <a:buNone/>
            </a:pPr>
            <a:endParaRPr/>
          </a:p>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rgbClr val="FF6C00"/>
                </a:solidFill>
                <a:latin typeface="Open Sans"/>
                <a:ea typeface="Open Sans"/>
                <a:cs typeface="Open Sans"/>
                <a:sym typeface="Open Sans"/>
              </a:rPr>
              <a:t>A. Copyright covers all original productions in the literary, scientific and artistic domains (e.g., text, images, songs, film, performers’ performances).</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37" name="Google Shape;237;p33"/>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4"/>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44" name="Google Shape;244;p34"/>
          <p:cNvSpPr txBox="1">
            <a:spLocks noGrp="1"/>
          </p:cNvSpPr>
          <p:nvPr>
            <p:ph type="body" idx="1"/>
          </p:nvPr>
        </p:nvSpPr>
        <p:spPr>
          <a:xfrm>
            <a:off x="457200" y="1752600"/>
            <a:ext cx="8161800" cy="1495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 copyright works need to be registered?</a:t>
            </a:r>
            <a:endParaRPr sz="2000" b="1" i="0" u="none" strike="noStrike" cap="none">
              <a:solidFill>
                <a:srgbClr val="FF6C00"/>
              </a:solidFill>
              <a:latin typeface="Open Sans"/>
              <a:ea typeface="Open Sans"/>
              <a:cs typeface="Open Sans"/>
              <a:sym typeface="Open Sans"/>
            </a:endParaRPr>
          </a:p>
          <a:p>
            <a:pPr marL="342900" marR="0" lvl="0" indent="-21590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45" name="Google Shape;245;p34"/>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5"/>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52" name="Google Shape;252;p35"/>
          <p:cNvSpPr txBox="1">
            <a:spLocks noGrp="1"/>
          </p:cNvSpPr>
          <p:nvPr>
            <p:ph type="body" idx="1"/>
          </p:nvPr>
        </p:nvSpPr>
        <p:spPr>
          <a:xfrm>
            <a:off x="457200" y="1752600"/>
            <a:ext cx="8161800" cy="4555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 copyright works need to be registered?</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rgbClr val="FF6C00"/>
              </a:buClr>
              <a:buSzPts val="3600"/>
              <a:buFont typeface="Arial"/>
              <a:buNone/>
            </a:pPr>
            <a:endParaRPr sz="1400">
              <a:solidFill>
                <a:srgbClr val="FF6C00"/>
              </a:solidFill>
            </a:endParaRPr>
          </a:p>
          <a:p>
            <a:pPr marL="0" marR="0" lvl="0" indent="0" algn="l" rtl="0">
              <a:lnSpc>
                <a:spcPct val="90000"/>
              </a:lnSpc>
              <a:spcBef>
                <a:spcPts val="1320"/>
              </a:spcBef>
              <a:spcAft>
                <a:spcPts val="0"/>
              </a:spcAft>
              <a:buClr>
                <a:srgbClr val="FF6C00"/>
              </a:buClr>
              <a:buSzPts val="3600"/>
              <a:buFont typeface="Arial"/>
              <a:buNone/>
            </a:pPr>
            <a:r>
              <a:rPr lang="en-US" sz="3600" b="1" i="0" u="none" strike="noStrike" cap="none">
                <a:solidFill>
                  <a:srgbClr val="FF6C00"/>
                </a:solidFill>
                <a:latin typeface="Open Sans"/>
                <a:ea typeface="Open Sans"/>
                <a:cs typeface="Open Sans"/>
                <a:sym typeface="Open Sans"/>
              </a:rPr>
              <a:t>A. No, copyright protection is automatic as soon as the work is ‘fixed’.  But registering copyright with the Canadian Intellectual Property Office is an option.</a:t>
            </a:r>
            <a:endParaRPr sz="2000" b="1" i="0" u="none" strike="noStrike" cap="none">
              <a:solidFill>
                <a:srgbClr val="FF6C00"/>
              </a:solidFill>
              <a:latin typeface="Open Sans"/>
              <a:ea typeface="Open Sans"/>
              <a:cs typeface="Open Sans"/>
              <a:sym typeface="Open Sans"/>
            </a:endParaRPr>
          </a:p>
          <a:p>
            <a:pPr marL="342900" marR="0" lvl="0" indent="-21590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53" name="Google Shape;253;p35"/>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6"/>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59" name="Google Shape;259;p36"/>
          <p:cNvSpPr txBox="1">
            <a:spLocks noGrp="1"/>
          </p:cNvSpPr>
          <p:nvPr>
            <p:ph type="body" idx="1"/>
          </p:nvPr>
        </p:nvSpPr>
        <p:spPr>
          <a:xfrm>
            <a:off x="457200" y="1752600"/>
            <a:ext cx="8161800" cy="1822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Does a work need to marked with a “©” in order to be protected by copyright?</a:t>
            </a:r>
            <a:endParaRPr sz="2000" b="1" i="0" u="none" strike="noStrike" cap="none">
              <a:solidFill>
                <a:schemeClr val="dk1"/>
              </a:solidFill>
              <a:latin typeface="Open Sans"/>
              <a:ea typeface="Open Sans"/>
              <a:cs typeface="Open Sans"/>
              <a:sym typeface="Open Sans"/>
            </a:endParaRPr>
          </a:p>
        </p:txBody>
      </p:sp>
      <p:pic>
        <p:nvPicPr>
          <p:cNvPr id="260" name="Google Shape;260;p36"/>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9"/>
          <p:cNvSpPr/>
          <p:nvPr/>
        </p:nvSpPr>
        <p:spPr>
          <a:xfrm>
            <a:off x="0" y="0"/>
            <a:ext cx="9144000" cy="1556792"/>
          </a:xfrm>
          <a:prstGeom prst="rect">
            <a:avLst/>
          </a:prstGeom>
          <a:solidFill>
            <a:srgbClr val="0EE3EE"/>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126" name="Google Shape;126;p19"/>
          <p:cNvSpPr txBox="1">
            <a:spLocks noGrp="1"/>
          </p:cNvSpPr>
          <p:nvPr>
            <p:ph type="title"/>
          </p:nvPr>
        </p:nvSpPr>
        <p:spPr>
          <a:xfrm>
            <a:off x="667350" y="203850"/>
            <a:ext cx="7158000" cy="9375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lt1"/>
              </a:buClr>
              <a:buSzPts val="4000"/>
              <a:buFont typeface="Slabo 27px"/>
              <a:buNone/>
            </a:pPr>
            <a:r>
              <a:rPr lang="en-US" sz="4000" b="0" i="0" u="none" strike="noStrike" cap="none">
                <a:solidFill>
                  <a:schemeClr val="lt1"/>
                </a:solidFill>
                <a:latin typeface="Slabo 27px"/>
                <a:ea typeface="Slabo 27px"/>
                <a:cs typeface="Slabo 27px"/>
                <a:sym typeface="Slabo 27px"/>
              </a:rPr>
              <a:t>RUNNING THE CARD GAME</a:t>
            </a:r>
            <a:endParaRPr sz="4000" b="0" i="0" u="none" strike="noStrike" cap="none">
              <a:solidFill>
                <a:schemeClr val="lt1"/>
              </a:solidFill>
              <a:latin typeface="Slabo 27px"/>
              <a:ea typeface="Slabo 27px"/>
              <a:cs typeface="Slabo 27px"/>
              <a:sym typeface="Slabo 27px"/>
            </a:endParaRPr>
          </a:p>
        </p:txBody>
      </p:sp>
      <p:sp>
        <p:nvSpPr>
          <p:cNvPr id="127" name="Google Shape;127;p19"/>
          <p:cNvSpPr txBox="1">
            <a:spLocks noGrp="1"/>
          </p:cNvSpPr>
          <p:nvPr>
            <p:ph type="body" idx="1"/>
          </p:nvPr>
        </p:nvSpPr>
        <p:spPr>
          <a:xfrm>
            <a:off x="667350" y="1815350"/>
            <a:ext cx="7979700" cy="4778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1. It is licensed for non-commercial use only</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2. You will need to be familiar with copyright to deal with queries and questions</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3. You can train from 6 - 40 people</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4. Allow 1 - 3 hours</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5. Room set up – teams at tables</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6. Customize the scenarios for your own context</a:t>
            </a:r>
            <a:endParaRPr sz="2400" b="0" i="0" u="none" strike="noStrike" cap="none">
              <a:solidFill>
                <a:schemeClr val="dk1"/>
              </a:solidFill>
              <a:latin typeface="Open Sans"/>
              <a:ea typeface="Open Sans"/>
              <a:cs typeface="Open Sans"/>
              <a:sym typeface="Open Sans"/>
            </a:endParaRPr>
          </a:p>
          <a:p>
            <a:pPr marL="0" marR="0" lvl="0" indent="0" algn="l" rtl="0">
              <a:lnSpc>
                <a:spcPct val="90000"/>
              </a:lnSpc>
              <a:spcBef>
                <a:spcPts val="22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7. Keep the pace up and have fun</a:t>
            </a:r>
            <a:endParaRPr sz="2000" b="1" i="0" u="none" strike="noStrike" cap="none">
              <a:solidFill>
                <a:schemeClr val="dk1"/>
              </a:solidFill>
              <a:latin typeface="Open Sans"/>
              <a:ea typeface="Open Sans"/>
              <a:cs typeface="Open Sans"/>
              <a:sym typeface="Open Sans"/>
            </a:endParaRPr>
          </a:p>
        </p:txBody>
      </p:sp>
      <p:grpSp>
        <p:nvGrpSpPr>
          <p:cNvPr id="128" name="Google Shape;128;p19"/>
          <p:cNvGrpSpPr/>
          <p:nvPr/>
        </p:nvGrpSpPr>
        <p:grpSpPr>
          <a:xfrm>
            <a:off x="6845252" y="273918"/>
            <a:ext cx="2145489" cy="1008955"/>
            <a:chOff x="1580654" y="1660788"/>
            <a:chExt cx="6014828" cy="2890990"/>
          </a:xfrm>
        </p:grpSpPr>
        <p:pic>
          <p:nvPicPr>
            <p:cNvPr id="129" name="Google Shape;129;p19"/>
            <p:cNvPicPr preferRelativeResize="0"/>
            <p:nvPr/>
          </p:nvPicPr>
          <p:blipFill rotWithShape="1">
            <a:blip r:embed="rId3">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130" name="Google Shape;130;p19"/>
            <p:cNvPicPr preferRelativeResize="0"/>
            <p:nvPr/>
          </p:nvPicPr>
          <p:blipFill rotWithShape="1">
            <a:blip r:embed="rId4">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131" name="Google Shape;131;p19"/>
            <p:cNvPicPr preferRelativeResize="0"/>
            <p:nvPr/>
          </p:nvPicPr>
          <p:blipFill rotWithShape="1">
            <a:blip r:embed="rId5">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132" name="Google Shape;132;p19"/>
            <p:cNvPicPr preferRelativeResize="0"/>
            <p:nvPr/>
          </p:nvPicPr>
          <p:blipFill rotWithShape="1">
            <a:blip r:embed="rId6">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133" name="Google Shape;133;p19"/>
            <p:cNvPicPr preferRelativeResize="0"/>
            <p:nvPr/>
          </p:nvPicPr>
          <p:blipFill rotWithShape="1">
            <a:blip r:embed="rId7">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7"/>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66" name="Google Shape;266;p37"/>
          <p:cNvSpPr txBox="1">
            <a:spLocks noGrp="1"/>
          </p:cNvSpPr>
          <p:nvPr>
            <p:ph type="body" idx="1"/>
          </p:nvPr>
        </p:nvSpPr>
        <p:spPr>
          <a:xfrm>
            <a:off x="457200" y="1752600"/>
            <a:ext cx="8161800" cy="4881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Does a work need to marked with a “©” in order to be protected by copyright?</a:t>
            </a:r>
            <a:endParaRPr/>
          </a:p>
          <a:p>
            <a:pPr marL="0" marR="0" lvl="0" indent="0" algn="l" rtl="0">
              <a:lnSpc>
                <a:spcPct val="100000"/>
              </a:lnSpc>
              <a:spcBef>
                <a:spcPts val="0"/>
              </a:spcBef>
              <a:spcAft>
                <a:spcPts val="0"/>
              </a:spcAft>
              <a:buClr>
                <a:schemeClr val="dk1"/>
              </a:buClr>
              <a:buSzPts val="3600"/>
              <a:buFont typeface="Arial"/>
              <a:buNone/>
            </a:pPr>
            <a:endParaRPr/>
          </a:p>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rgbClr val="FF6C00"/>
                </a:solidFill>
                <a:latin typeface="Open Sans"/>
                <a:ea typeface="Open Sans"/>
                <a:cs typeface="Open Sans"/>
                <a:sym typeface="Open Sans"/>
              </a:rPr>
              <a:t>A. No.  In Canada a copyright work doesn’t need a “©” to be protected, but it helps to indicate that it is protected. </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67" name="Google Shape;267;p37"/>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8"/>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73" name="Google Shape;273;p38"/>
          <p:cNvSpPr txBox="1">
            <a:spLocks noGrp="1"/>
          </p:cNvSpPr>
          <p:nvPr>
            <p:ph type="body" idx="1"/>
          </p:nvPr>
        </p:nvSpPr>
        <p:spPr>
          <a:xfrm>
            <a:off x="457200" y="1752600"/>
            <a:ext cx="7620000" cy="977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is the legislation?</a:t>
            </a:r>
            <a:endParaRPr sz="2000" b="1" i="0" u="none" strike="noStrike" cap="none">
              <a:solidFill>
                <a:schemeClr val="dk1"/>
              </a:solidFill>
              <a:latin typeface="Open Sans"/>
              <a:ea typeface="Open Sans"/>
              <a:cs typeface="Open Sans"/>
              <a:sym typeface="Open Sans"/>
            </a:endParaRPr>
          </a:p>
        </p:txBody>
      </p:sp>
      <p:pic>
        <p:nvPicPr>
          <p:cNvPr id="274" name="Google Shape;274;p38"/>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9"/>
          <p:cNvSpPr txBox="1">
            <a:spLocks noGrp="1"/>
          </p:cNvSpPr>
          <p:nvPr>
            <p:ph type="title"/>
          </p:nvPr>
        </p:nvSpPr>
        <p:spPr>
          <a:xfrm>
            <a:off x="457200" y="1527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280" name="Google Shape;280;p39"/>
          <p:cNvSpPr txBox="1">
            <a:spLocks noGrp="1"/>
          </p:cNvSpPr>
          <p:nvPr>
            <p:ph type="body" idx="1"/>
          </p:nvPr>
        </p:nvSpPr>
        <p:spPr>
          <a:xfrm>
            <a:off x="457200" y="1752600"/>
            <a:ext cx="8239800" cy="437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is the legislation?</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rgbClr val="FF6C00"/>
              </a:buClr>
              <a:buSzPts val="3600"/>
              <a:buFont typeface="Arial"/>
              <a:buNone/>
            </a:pPr>
            <a:r>
              <a:rPr lang="en-US" sz="3600" b="1" i="0" u="none" strike="noStrike" cap="none">
                <a:solidFill>
                  <a:srgbClr val="FF6C00"/>
                </a:solidFill>
                <a:latin typeface="Open Sans"/>
                <a:ea typeface="Open Sans"/>
                <a:cs typeface="Open Sans"/>
                <a:sym typeface="Open Sans"/>
              </a:rPr>
              <a:t>A. The </a:t>
            </a:r>
            <a:r>
              <a:rPr lang="en-US" sz="3600" b="1" i="1" u="sng" strike="noStrike" cap="none">
                <a:solidFill>
                  <a:schemeClr val="hlink"/>
                </a:solidFill>
                <a:latin typeface="Open Sans"/>
                <a:ea typeface="Open Sans"/>
                <a:cs typeface="Open Sans"/>
                <a:sym typeface="Open Sans"/>
                <a:hlinkClick r:id="rId3"/>
              </a:rPr>
              <a:t>Copyright Act</a:t>
            </a:r>
            <a:r>
              <a:rPr lang="en-US" sz="3600" b="1" i="0" u="none" strike="noStrike" cap="none">
                <a:solidFill>
                  <a:srgbClr val="FF6C00"/>
                </a:solidFill>
                <a:latin typeface="Open Sans"/>
                <a:ea typeface="Open Sans"/>
                <a:cs typeface="Open Sans"/>
                <a:sym typeface="Open Sans"/>
              </a:rPr>
              <a:t>, as amended and revised</a:t>
            </a: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281" name="Google Shape;281;p39"/>
          <p:cNvPicPr preferRelativeResize="0"/>
          <p:nvPr/>
        </p:nvPicPr>
        <p:blipFill rotWithShape="1">
          <a:blip r:embed="rId4">
            <a:alphaModFix/>
          </a:blip>
          <a:srcRect/>
          <a:stretch/>
        </p:blipFill>
        <p:spPr>
          <a:xfrm>
            <a:off x="7789902" y="305124"/>
            <a:ext cx="1027400" cy="9776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0"/>
          <p:cNvSpPr txBox="1">
            <a:spLocks noGrp="1"/>
          </p:cNvSpPr>
          <p:nvPr>
            <p:ph type="title"/>
          </p:nvPr>
        </p:nvSpPr>
        <p:spPr>
          <a:xfrm>
            <a:off x="457200" y="152718"/>
            <a:ext cx="5791200" cy="1116042"/>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3600"/>
              <a:buFont typeface="Slabo 27px"/>
              <a:buNone/>
            </a:pPr>
            <a:r>
              <a:rPr lang="en-US" sz="3600" b="0" i="0" u="none" strike="noStrike" cap="none">
                <a:solidFill>
                  <a:srgbClr val="263B86"/>
                </a:solidFill>
                <a:latin typeface="Slabo 27px"/>
                <a:ea typeface="Slabo 27px"/>
                <a:cs typeface="Slabo 27px"/>
                <a:sym typeface="Slabo 27px"/>
              </a:rPr>
              <a:t>COPYRIGHT: THE GAME</a:t>
            </a:r>
            <a:endParaRPr sz="3600" b="0" i="0" u="none" strike="noStrike" cap="none">
              <a:solidFill>
                <a:srgbClr val="263B86"/>
              </a:solidFill>
              <a:latin typeface="Slabo 27px"/>
              <a:ea typeface="Slabo 27px"/>
              <a:cs typeface="Slabo 27px"/>
              <a:sym typeface="Slabo 27px"/>
            </a:endParaRPr>
          </a:p>
        </p:txBody>
      </p:sp>
      <p:pic>
        <p:nvPicPr>
          <p:cNvPr id="288" name="Google Shape;288;p40"/>
          <p:cNvPicPr preferRelativeResize="0"/>
          <p:nvPr/>
        </p:nvPicPr>
        <p:blipFill rotWithShape="1">
          <a:blip r:embed="rId3">
            <a:alphaModFix/>
          </a:blip>
          <a:srcRect/>
          <a:stretch/>
        </p:blipFill>
        <p:spPr>
          <a:xfrm>
            <a:off x="1190775" y="1525725"/>
            <a:ext cx="1743125" cy="2343911"/>
          </a:xfrm>
          <a:prstGeom prst="rect">
            <a:avLst/>
          </a:prstGeom>
          <a:noFill/>
          <a:ln>
            <a:noFill/>
          </a:ln>
          <a:effectLst>
            <a:outerShdw blurRad="57150" dist="19050" dir="5400000" algn="bl" rotWithShape="0">
              <a:srgbClr val="000000">
                <a:alpha val="49803"/>
              </a:srgbClr>
            </a:outerShdw>
          </a:effectLst>
        </p:spPr>
      </p:pic>
      <p:pic>
        <p:nvPicPr>
          <p:cNvPr id="289" name="Google Shape;289;p40"/>
          <p:cNvPicPr preferRelativeResize="0"/>
          <p:nvPr/>
        </p:nvPicPr>
        <p:blipFill rotWithShape="1">
          <a:blip r:embed="rId4">
            <a:alphaModFix/>
          </a:blip>
          <a:srcRect/>
          <a:stretch/>
        </p:blipFill>
        <p:spPr>
          <a:xfrm>
            <a:off x="3717400" y="1536188"/>
            <a:ext cx="1745400" cy="2344080"/>
          </a:xfrm>
          <a:prstGeom prst="rect">
            <a:avLst/>
          </a:prstGeom>
          <a:noFill/>
          <a:ln>
            <a:noFill/>
          </a:ln>
          <a:effectLst>
            <a:outerShdw blurRad="57150" dist="19050" dir="5400000" algn="bl" rotWithShape="0">
              <a:srgbClr val="000000">
                <a:alpha val="49803"/>
              </a:srgbClr>
            </a:outerShdw>
          </a:effectLst>
        </p:spPr>
      </p:pic>
      <p:pic>
        <p:nvPicPr>
          <p:cNvPr id="290" name="Google Shape;290;p40"/>
          <p:cNvPicPr preferRelativeResize="0"/>
          <p:nvPr/>
        </p:nvPicPr>
        <p:blipFill rotWithShape="1">
          <a:blip r:embed="rId5">
            <a:alphaModFix/>
          </a:blip>
          <a:srcRect/>
          <a:stretch/>
        </p:blipFill>
        <p:spPr>
          <a:xfrm>
            <a:off x="6246293" y="1515013"/>
            <a:ext cx="1783357" cy="2386425"/>
          </a:xfrm>
          <a:prstGeom prst="rect">
            <a:avLst/>
          </a:prstGeom>
          <a:noFill/>
          <a:ln>
            <a:noFill/>
          </a:ln>
          <a:effectLst>
            <a:outerShdw blurRad="57150" dist="19050" dir="5400000" algn="bl" rotWithShape="0">
              <a:srgbClr val="000000">
                <a:alpha val="49803"/>
              </a:srgbClr>
            </a:outerShdw>
          </a:effectLst>
        </p:spPr>
      </p:pic>
      <p:pic>
        <p:nvPicPr>
          <p:cNvPr id="291" name="Google Shape;291;p40"/>
          <p:cNvPicPr preferRelativeResize="0"/>
          <p:nvPr/>
        </p:nvPicPr>
        <p:blipFill rotWithShape="1">
          <a:blip r:embed="rId6">
            <a:alphaModFix/>
          </a:blip>
          <a:srcRect/>
          <a:stretch/>
        </p:blipFill>
        <p:spPr>
          <a:xfrm>
            <a:off x="2451412" y="4126588"/>
            <a:ext cx="1743125" cy="2352373"/>
          </a:xfrm>
          <a:prstGeom prst="rect">
            <a:avLst/>
          </a:prstGeom>
          <a:noFill/>
          <a:ln>
            <a:noFill/>
          </a:ln>
          <a:effectLst>
            <a:outerShdw blurRad="57150" dist="19050" dir="5400000" algn="bl" rotWithShape="0">
              <a:srgbClr val="000000">
                <a:alpha val="49803"/>
              </a:srgbClr>
            </a:outerShdw>
          </a:effectLst>
        </p:spPr>
      </p:pic>
      <p:pic>
        <p:nvPicPr>
          <p:cNvPr id="292" name="Google Shape;292;p40"/>
          <p:cNvPicPr preferRelativeResize="0"/>
          <p:nvPr/>
        </p:nvPicPr>
        <p:blipFill rotWithShape="1">
          <a:blip r:embed="rId7">
            <a:alphaModFix/>
          </a:blip>
          <a:srcRect/>
          <a:stretch/>
        </p:blipFill>
        <p:spPr>
          <a:xfrm>
            <a:off x="5088200" y="4147725"/>
            <a:ext cx="1745400" cy="2349270"/>
          </a:xfrm>
          <a:prstGeom prst="rect">
            <a:avLst/>
          </a:prstGeom>
          <a:noFill/>
          <a:ln>
            <a:noFill/>
          </a:ln>
          <a:effectLst>
            <a:outerShdw blurRad="57150" dist="19050" dir="5400000" algn="bl" rotWithShape="0">
              <a:srgbClr val="000000">
                <a:alpha val="49803"/>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1"/>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4000"/>
              <a:buFont typeface="Slabo 27px"/>
              <a:buNone/>
            </a:pPr>
            <a:r>
              <a:rPr lang="en-US" sz="4000" b="0" i="0" u="none" strike="noStrike" cap="none">
                <a:solidFill>
                  <a:srgbClr val="263B86"/>
                </a:solidFill>
                <a:latin typeface="Slabo 27px"/>
                <a:ea typeface="Slabo 27px"/>
                <a:cs typeface="Slabo 27px"/>
                <a:sym typeface="Slabo 27px"/>
              </a:rPr>
              <a:t>THE RULES</a:t>
            </a:r>
            <a:endParaRPr sz="4000" b="0" i="0" u="none" strike="noStrike" cap="none">
              <a:solidFill>
                <a:srgbClr val="263B86"/>
              </a:solidFill>
              <a:latin typeface="Slabo 27px"/>
              <a:ea typeface="Slabo 27px"/>
              <a:cs typeface="Slabo 27px"/>
              <a:sym typeface="Slabo 27px"/>
            </a:endParaRPr>
          </a:p>
        </p:txBody>
      </p:sp>
      <p:grpSp>
        <p:nvGrpSpPr>
          <p:cNvPr id="298" name="Google Shape;298;p41"/>
          <p:cNvGrpSpPr/>
          <p:nvPr/>
        </p:nvGrpSpPr>
        <p:grpSpPr>
          <a:xfrm>
            <a:off x="781000" y="1578437"/>
            <a:ext cx="7620000" cy="4931077"/>
            <a:chOff x="0" y="15829"/>
            <a:chExt cx="7620000" cy="4931077"/>
          </a:xfrm>
        </p:grpSpPr>
        <p:sp>
          <p:nvSpPr>
            <p:cNvPr id="299" name="Google Shape;299;p41"/>
            <p:cNvSpPr/>
            <p:nvPr/>
          </p:nvSpPr>
          <p:spPr>
            <a:xfrm>
              <a:off x="0" y="15829"/>
              <a:ext cx="7620000" cy="924007"/>
            </a:xfrm>
            <a:prstGeom prst="flowChartProcess">
              <a:avLst/>
            </a:prstGeom>
            <a:solidFill>
              <a:srgbClr val="2425E8"/>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p41"/>
            <p:cNvSpPr txBox="1"/>
            <p:nvPr/>
          </p:nvSpPr>
          <p:spPr>
            <a:xfrm>
              <a:off x="0" y="15829"/>
              <a:ext cx="7620000" cy="924007"/>
            </a:xfrm>
            <a:prstGeom prst="rect">
              <a:avLst/>
            </a:prstGeom>
            <a:solidFill>
              <a:srgbClr val="0000FF"/>
            </a:solid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Each round will focus on one ‘suit’</a:t>
              </a:r>
              <a:endParaRPr sz="2700" b="0" i="0" u="none" strike="noStrike" cap="none">
                <a:solidFill>
                  <a:schemeClr val="lt1"/>
                </a:solidFill>
                <a:latin typeface="Open Sans"/>
                <a:ea typeface="Open Sans"/>
                <a:cs typeface="Open Sans"/>
                <a:sym typeface="Open Sans"/>
              </a:endParaRPr>
            </a:p>
          </p:txBody>
        </p:sp>
        <p:sp>
          <p:nvSpPr>
            <p:cNvPr id="301" name="Google Shape;301;p41"/>
            <p:cNvSpPr/>
            <p:nvPr/>
          </p:nvSpPr>
          <p:spPr>
            <a:xfrm>
              <a:off x="0" y="1017596"/>
              <a:ext cx="7620000" cy="924007"/>
            </a:xfrm>
            <a:prstGeom prst="flowChartProcess">
              <a:avLst/>
            </a:prstGeom>
            <a:solidFill>
              <a:srgbClr val="A385E1"/>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41"/>
            <p:cNvSpPr txBox="1"/>
            <p:nvPr/>
          </p:nvSpPr>
          <p:spPr>
            <a:xfrm>
              <a:off x="0" y="1017596"/>
              <a:ext cx="7620000" cy="924007"/>
            </a:xfrm>
            <a:prstGeom prst="rect">
              <a:avLst/>
            </a:prstGeom>
            <a:solidFill>
              <a:srgbClr val="9966FF"/>
            </a:solid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Each team will have one deck of cards</a:t>
              </a:r>
              <a:endParaRPr sz="1400" b="0" i="0" u="none" strike="noStrike" cap="none">
                <a:solidFill>
                  <a:srgbClr val="000000"/>
                </a:solidFill>
                <a:latin typeface="Arial"/>
                <a:ea typeface="Arial"/>
                <a:cs typeface="Arial"/>
                <a:sym typeface="Arial"/>
              </a:endParaRPr>
            </a:p>
          </p:txBody>
        </p:sp>
        <p:sp>
          <p:nvSpPr>
            <p:cNvPr id="303" name="Google Shape;303;p41"/>
            <p:cNvSpPr/>
            <p:nvPr/>
          </p:nvSpPr>
          <p:spPr>
            <a:xfrm>
              <a:off x="0" y="2019364"/>
              <a:ext cx="7620000" cy="924007"/>
            </a:xfrm>
            <a:prstGeom prst="rect">
              <a:avLst/>
            </a:prstGeom>
            <a:solidFill>
              <a:srgbClr val="FF6C00"/>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p41"/>
            <p:cNvSpPr txBox="1"/>
            <p:nvPr/>
          </p:nvSpPr>
          <p:spPr>
            <a:xfrm>
              <a:off x="0" y="2019364"/>
              <a:ext cx="7620000" cy="924007"/>
            </a:xfrm>
            <a:prstGeom prst="rect">
              <a:avLst/>
            </a:prstGeom>
            <a:solidFill>
              <a:srgbClr val="FF7514"/>
            </a:solid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Each team must nominate a card handler</a:t>
              </a:r>
              <a:endParaRPr sz="1400" b="0" i="0" u="none" strike="noStrike" cap="none">
                <a:solidFill>
                  <a:srgbClr val="000000"/>
                </a:solidFill>
                <a:latin typeface="Arial"/>
                <a:ea typeface="Arial"/>
                <a:cs typeface="Arial"/>
                <a:sym typeface="Arial"/>
              </a:endParaRPr>
            </a:p>
          </p:txBody>
        </p:sp>
        <p:sp>
          <p:nvSpPr>
            <p:cNvPr id="305" name="Google Shape;305;p41"/>
            <p:cNvSpPr/>
            <p:nvPr/>
          </p:nvSpPr>
          <p:spPr>
            <a:xfrm>
              <a:off x="0" y="3021131"/>
              <a:ext cx="7620000" cy="924007"/>
            </a:xfrm>
            <a:prstGeom prst="rect">
              <a:avLst/>
            </a:prstGeom>
            <a:solidFill>
              <a:srgbClr val="00B23A"/>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41"/>
            <p:cNvSpPr txBox="1"/>
            <p:nvPr/>
          </p:nvSpPr>
          <p:spPr>
            <a:xfrm>
              <a:off x="0" y="3021131"/>
              <a:ext cx="7620000" cy="924007"/>
            </a:xfrm>
            <a:prstGeom prst="rect">
              <a:avLst/>
            </a:prstGeom>
            <a:solidFill>
              <a:srgbClr val="009A46"/>
            </a:solid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Teams should confer and agree on answers</a:t>
              </a:r>
              <a:endParaRPr sz="2700" b="0" i="0" u="none" strike="noStrike" cap="none">
                <a:solidFill>
                  <a:schemeClr val="lt1"/>
                </a:solidFill>
                <a:latin typeface="Open Sans"/>
                <a:ea typeface="Open Sans"/>
                <a:cs typeface="Open Sans"/>
                <a:sym typeface="Open Sans"/>
              </a:endParaRPr>
            </a:p>
          </p:txBody>
        </p:sp>
        <p:sp>
          <p:nvSpPr>
            <p:cNvPr id="307" name="Google Shape;307;p41"/>
            <p:cNvSpPr/>
            <p:nvPr/>
          </p:nvSpPr>
          <p:spPr>
            <a:xfrm>
              <a:off x="0" y="4022899"/>
              <a:ext cx="7620000" cy="924007"/>
            </a:xfrm>
            <a:prstGeom prst="rect">
              <a:avLst/>
            </a:prstGeom>
            <a:solidFill>
              <a:srgbClr val="2CBAFE"/>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41"/>
            <p:cNvSpPr txBox="1"/>
            <p:nvPr/>
          </p:nvSpPr>
          <p:spPr>
            <a:xfrm>
              <a:off x="0" y="4022899"/>
              <a:ext cx="7620000" cy="924007"/>
            </a:xfrm>
            <a:prstGeom prst="rect">
              <a:avLst/>
            </a:prstGeom>
            <a:solidFill>
              <a:srgbClr val="0EE3EE"/>
            </a:solid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Answers to the scenarios are given by selecting the cards</a:t>
              </a:r>
              <a:endParaRPr sz="1400" b="0" i="0" u="none" strike="noStrike" cap="none">
                <a:solidFill>
                  <a:srgbClr val="000000"/>
                </a:solidFill>
                <a:latin typeface="Arial"/>
                <a:ea typeface="Arial"/>
                <a:cs typeface="Arial"/>
                <a:sym typeface="Arial"/>
              </a:endParaRPr>
            </a:p>
          </p:txBody>
        </p:sp>
      </p:grpSp>
      <p:grpSp>
        <p:nvGrpSpPr>
          <p:cNvPr id="309" name="Google Shape;309;p41"/>
          <p:cNvGrpSpPr/>
          <p:nvPr/>
        </p:nvGrpSpPr>
        <p:grpSpPr>
          <a:xfrm>
            <a:off x="6602577" y="293755"/>
            <a:ext cx="2145489" cy="1008956"/>
            <a:chOff x="1580654" y="1660788"/>
            <a:chExt cx="6014828" cy="2890990"/>
          </a:xfrm>
        </p:grpSpPr>
        <p:pic>
          <p:nvPicPr>
            <p:cNvPr id="310" name="Google Shape;310;p41"/>
            <p:cNvPicPr preferRelativeResize="0"/>
            <p:nvPr/>
          </p:nvPicPr>
          <p:blipFill rotWithShape="1">
            <a:blip r:embed="rId3">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311" name="Google Shape;311;p41"/>
            <p:cNvPicPr preferRelativeResize="0"/>
            <p:nvPr/>
          </p:nvPicPr>
          <p:blipFill rotWithShape="1">
            <a:blip r:embed="rId4">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312" name="Google Shape;312;p41"/>
            <p:cNvPicPr preferRelativeResize="0"/>
            <p:nvPr/>
          </p:nvPicPr>
          <p:blipFill rotWithShape="1">
            <a:blip r:embed="rId5">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313" name="Google Shape;313;p41"/>
            <p:cNvPicPr preferRelativeResize="0"/>
            <p:nvPr/>
          </p:nvPicPr>
          <p:blipFill rotWithShape="1">
            <a:blip r:embed="rId6">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314" name="Google Shape;314;p41"/>
            <p:cNvPicPr preferRelativeResize="0"/>
            <p:nvPr/>
          </p:nvPicPr>
          <p:blipFill rotWithShape="1">
            <a:blip r:embed="rId7">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2"/>
          <p:cNvSpPr/>
          <p:nvPr/>
        </p:nvSpPr>
        <p:spPr>
          <a:xfrm>
            <a:off x="0" y="1772816"/>
            <a:ext cx="9144000" cy="1556792"/>
          </a:xfrm>
          <a:prstGeom prst="rect">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20" name="Google Shape;320;p42"/>
          <p:cNvSpPr txBox="1">
            <a:spLocks noGrp="1"/>
          </p:cNvSpPr>
          <p:nvPr>
            <p:ph type="ctrTitle"/>
          </p:nvPr>
        </p:nvSpPr>
        <p:spPr>
          <a:xfrm>
            <a:off x="457200" y="1657675"/>
            <a:ext cx="8469600" cy="177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8800"/>
              <a:buFont typeface="Slabo 27px"/>
              <a:buNone/>
            </a:pPr>
            <a:r>
              <a:rPr lang="en-US" sz="4800" b="1" i="0" u="none" strike="noStrike" cap="none">
                <a:solidFill>
                  <a:schemeClr val="lt1"/>
                </a:solidFill>
                <a:latin typeface="Slabo 27px"/>
                <a:ea typeface="Slabo 27px"/>
                <a:cs typeface="Slabo 27px"/>
                <a:sym typeface="Slabo 27px"/>
              </a:rPr>
              <a:t>Works and Other Subject-Matter </a:t>
            </a:r>
            <a:endParaRPr sz="4800" b="1" i="0" u="none" strike="noStrike" cap="none">
              <a:solidFill>
                <a:schemeClr val="lt1"/>
              </a:solidFill>
              <a:latin typeface="Slabo 27px"/>
              <a:ea typeface="Slabo 27px"/>
              <a:cs typeface="Slabo 27px"/>
              <a:sym typeface="Slabo 27px"/>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3"/>
          <p:cNvSpPr/>
          <p:nvPr/>
        </p:nvSpPr>
        <p:spPr>
          <a:xfrm>
            <a:off x="0" y="-14595"/>
            <a:ext cx="9144000" cy="1556700"/>
          </a:xfrm>
          <a:prstGeom prst="rect">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27" name="Google Shape;327;p43"/>
          <p:cNvSpPr txBox="1">
            <a:spLocks noGrp="1"/>
          </p:cNvSpPr>
          <p:nvPr>
            <p:ph type="title"/>
          </p:nvPr>
        </p:nvSpPr>
        <p:spPr>
          <a:xfrm>
            <a:off x="237050" y="184449"/>
            <a:ext cx="7078200" cy="1158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200" b="0" i="0" u="none" strike="noStrike" cap="none">
                <a:solidFill>
                  <a:srgbClr val="FFFFFF"/>
                </a:solidFill>
                <a:latin typeface="Slabo 27px"/>
                <a:ea typeface="Slabo 27px"/>
                <a:cs typeface="Slabo 27px"/>
                <a:sym typeface="Slabo 27px"/>
              </a:rPr>
              <a:t>WHY CONSIDER TYPES OF COPYRIGHT WORKS AND OTHER SUBJECT-MATTER?</a:t>
            </a:r>
            <a:endParaRPr sz="3200" b="0" i="0" u="none" strike="noStrike" cap="none">
              <a:solidFill>
                <a:srgbClr val="FFFFFF"/>
              </a:solidFill>
              <a:latin typeface="Slabo 27px"/>
              <a:ea typeface="Slabo 27px"/>
              <a:cs typeface="Slabo 27px"/>
              <a:sym typeface="Slabo 27px"/>
            </a:endParaRPr>
          </a:p>
        </p:txBody>
      </p:sp>
      <p:sp>
        <p:nvSpPr>
          <p:cNvPr id="328" name="Google Shape;328;p43"/>
          <p:cNvSpPr txBox="1">
            <a:spLocks noGrp="1"/>
          </p:cNvSpPr>
          <p:nvPr>
            <p:ph type="body" idx="1"/>
          </p:nvPr>
        </p:nvSpPr>
        <p:spPr>
          <a:xfrm>
            <a:off x="764275" y="2007773"/>
            <a:ext cx="7624200" cy="3657300"/>
          </a:xfrm>
          <a:prstGeom prst="rect">
            <a:avLst/>
          </a:prstGeom>
          <a:noFill/>
          <a:ln>
            <a:noFill/>
          </a:ln>
        </p:spPr>
        <p:txBody>
          <a:bodyPr spcFirstLastPara="1" wrap="square" lIns="91425" tIns="45700" rIns="91425" bIns="45700" anchor="t" anchorCtr="0">
            <a:noAutofit/>
          </a:bodyPr>
          <a:lstStyle/>
          <a:p>
            <a:pPr marL="571500" marR="0" lvl="0" indent="-571500" algn="l" rtl="0">
              <a:lnSpc>
                <a:spcPct val="100000"/>
              </a:lnSpc>
              <a:spcBef>
                <a:spcPts val="0"/>
              </a:spcBef>
              <a:spcAft>
                <a:spcPts val="0"/>
              </a:spcAft>
              <a:buClr>
                <a:srgbClr val="0000FF"/>
              </a:buClr>
              <a:buSzPts val="3600"/>
              <a:buFont typeface="Noto Sans Symbols"/>
              <a:buChar char="▪"/>
            </a:pPr>
            <a:r>
              <a:rPr lang="en-US" sz="3600" b="0" i="0" u="none" strike="noStrike" cap="none">
                <a:solidFill>
                  <a:schemeClr val="dk1"/>
                </a:solidFill>
                <a:latin typeface="Open Sans"/>
                <a:ea typeface="Open Sans"/>
                <a:cs typeface="Open Sans"/>
                <a:sym typeface="Open Sans"/>
              </a:rPr>
              <a:t>Different durations</a:t>
            </a:r>
            <a:endParaRPr sz="3600" b="0" i="0"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1320"/>
              </a:spcBef>
              <a:spcAft>
                <a:spcPts val="0"/>
              </a:spcAft>
              <a:buClr>
                <a:srgbClr val="0000FF"/>
              </a:buClr>
              <a:buSzPts val="3600"/>
              <a:buFont typeface="Noto Sans Symbols"/>
              <a:buChar char="▪"/>
            </a:pPr>
            <a:r>
              <a:rPr lang="en-US" sz="3600" b="0" i="0" u="none" strike="noStrike" cap="none">
                <a:solidFill>
                  <a:schemeClr val="dk1"/>
                </a:solidFill>
                <a:latin typeface="Open Sans"/>
                <a:ea typeface="Open Sans"/>
                <a:cs typeface="Open Sans"/>
                <a:sym typeface="Open Sans"/>
              </a:rPr>
              <a:t>Different layers of rights</a:t>
            </a:r>
            <a:endParaRPr sz="3600" b="0" i="0"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1320"/>
              </a:spcBef>
              <a:spcAft>
                <a:spcPts val="0"/>
              </a:spcAft>
              <a:buClr>
                <a:srgbClr val="0000FF"/>
              </a:buClr>
              <a:buSzPts val="3600"/>
              <a:buFont typeface="Noto Sans Symbols"/>
              <a:buChar char="▪"/>
            </a:pPr>
            <a:r>
              <a:rPr lang="en-US" sz="3600" b="0" i="0" u="none" strike="noStrike" cap="none">
                <a:solidFill>
                  <a:schemeClr val="dk1"/>
                </a:solidFill>
                <a:latin typeface="Open Sans"/>
                <a:ea typeface="Open Sans"/>
                <a:cs typeface="Open Sans"/>
                <a:sym typeface="Open Sans"/>
              </a:rPr>
              <a:t>Different owners within content</a:t>
            </a:r>
            <a:endParaRPr sz="3600" b="0" i="0"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1320"/>
              </a:spcBef>
              <a:spcAft>
                <a:spcPts val="0"/>
              </a:spcAft>
              <a:buClr>
                <a:srgbClr val="0000FF"/>
              </a:buClr>
              <a:buSzPts val="3600"/>
              <a:buFont typeface="Noto Sans Symbols"/>
              <a:buChar char="▪"/>
            </a:pPr>
            <a:r>
              <a:rPr lang="en-US" sz="3600" b="0" i="0" u="none" strike="noStrike" cap="none">
                <a:solidFill>
                  <a:schemeClr val="dk1"/>
                </a:solidFill>
                <a:latin typeface="Open Sans"/>
                <a:ea typeface="Open Sans"/>
                <a:cs typeface="Open Sans"/>
                <a:sym typeface="Open Sans"/>
              </a:rPr>
              <a:t>Different licences</a:t>
            </a:r>
            <a:endParaRPr sz="3600" b="0" i="0"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1320"/>
              </a:spcBef>
              <a:spcAft>
                <a:spcPts val="0"/>
              </a:spcAft>
              <a:buClr>
                <a:srgbClr val="0000FF"/>
              </a:buClr>
              <a:buSzPts val="3600"/>
              <a:buFont typeface="Noto Sans Symbols"/>
              <a:buChar char="▪"/>
            </a:pPr>
            <a:r>
              <a:rPr lang="en-US" sz="3600" b="0" i="0" u="none" strike="noStrike" cap="none">
                <a:solidFill>
                  <a:schemeClr val="dk1"/>
                </a:solidFill>
                <a:latin typeface="Open Sans"/>
                <a:ea typeface="Open Sans"/>
                <a:cs typeface="Open Sans"/>
                <a:sym typeface="Open Sans"/>
              </a:rPr>
              <a:t>Some exceptions work-specific</a:t>
            </a:r>
            <a:endParaRPr sz="3600" b="0" i="0" u="none" strike="noStrike" cap="none">
              <a:solidFill>
                <a:schemeClr val="dk1"/>
              </a:solidFill>
              <a:latin typeface="Open Sans"/>
              <a:ea typeface="Open Sans"/>
              <a:cs typeface="Open Sans"/>
              <a:sym typeface="Open Sans"/>
            </a:endParaRPr>
          </a:p>
        </p:txBody>
      </p:sp>
      <p:grpSp>
        <p:nvGrpSpPr>
          <p:cNvPr id="329" name="Google Shape;329;p43"/>
          <p:cNvGrpSpPr/>
          <p:nvPr/>
        </p:nvGrpSpPr>
        <p:grpSpPr>
          <a:xfrm>
            <a:off x="7537475" y="-37966"/>
            <a:ext cx="1261500" cy="1504069"/>
            <a:chOff x="7537475" y="-37966"/>
            <a:chExt cx="1261500" cy="1504069"/>
          </a:xfrm>
        </p:grpSpPr>
        <p:sp>
          <p:nvSpPr>
            <p:cNvPr id="330" name="Google Shape;330;p43"/>
            <p:cNvSpPr txBox="1"/>
            <p:nvPr/>
          </p:nvSpPr>
          <p:spPr>
            <a:xfrm>
              <a:off x="7664152"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W</a:t>
              </a:r>
              <a:endParaRPr sz="1800" b="0" i="0" u="none" strike="noStrike" cap="none">
                <a:solidFill>
                  <a:schemeClr val="lt1"/>
                </a:solidFill>
                <a:latin typeface="Impact"/>
                <a:ea typeface="Impact"/>
                <a:cs typeface="Impact"/>
                <a:sym typeface="Impact"/>
              </a:endParaRPr>
            </a:p>
          </p:txBody>
        </p:sp>
        <p:sp>
          <p:nvSpPr>
            <p:cNvPr id="331" name="Google Shape;331;p43"/>
            <p:cNvSpPr txBox="1"/>
            <p:nvPr/>
          </p:nvSpPr>
          <p:spPr>
            <a:xfrm>
              <a:off x="7537475" y="1018203"/>
              <a:ext cx="1261500" cy="447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Impact"/>
                  <a:ea typeface="Impact"/>
                  <a:cs typeface="Impact"/>
                  <a:sym typeface="Impact"/>
                </a:rPr>
                <a:t>Works and Other Subject-Matter</a:t>
              </a:r>
              <a:r>
                <a:rPr lang="en-US" sz="1200" b="0" i="0" u="none" strike="noStrike" cap="none">
                  <a:solidFill>
                    <a:schemeClr val="lt1"/>
                  </a:solidFill>
                  <a:latin typeface="Slabo 27px"/>
                  <a:ea typeface="Slabo 27px"/>
                  <a:cs typeface="Slabo 27px"/>
                  <a:sym typeface="Slabo 27px"/>
                </a:rPr>
                <a:t> </a:t>
              </a:r>
              <a:endParaRPr sz="1200" b="0" i="0" u="none" strike="noStrike" cap="none">
                <a:solidFill>
                  <a:schemeClr val="lt1"/>
                </a:solidFill>
                <a:latin typeface="Slabo 27px"/>
                <a:ea typeface="Slabo 27px"/>
                <a:cs typeface="Slabo 27px"/>
                <a:sym typeface="Slabo 27px"/>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44"/>
          <p:cNvSpPr/>
          <p:nvPr/>
        </p:nvSpPr>
        <p:spPr>
          <a:xfrm>
            <a:off x="0" y="-27384"/>
            <a:ext cx="9144000" cy="1556792"/>
          </a:xfrm>
          <a:prstGeom prst="rect">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37" name="Google Shape;337;p44"/>
          <p:cNvSpPr txBox="1">
            <a:spLocks noGrp="1"/>
          </p:cNvSpPr>
          <p:nvPr>
            <p:ph type="title"/>
          </p:nvPr>
        </p:nvSpPr>
        <p:spPr>
          <a:xfrm>
            <a:off x="303950" y="101049"/>
            <a:ext cx="6380400" cy="119168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400" b="0" i="0" u="none" strike="noStrike" cap="none">
                <a:solidFill>
                  <a:srgbClr val="FFFFFF"/>
                </a:solidFill>
                <a:latin typeface="Slabo 27px"/>
                <a:ea typeface="Slabo 27px"/>
                <a:cs typeface="Slabo 27px"/>
                <a:sym typeface="Slabo 27px"/>
              </a:rPr>
              <a:t>COPYRIGHT WORKS AND OTHER SUBJECT-MATTER</a:t>
            </a:r>
            <a:endParaRPr sz="3400" b="0" i="0" u="none" strike="noStrike" cap="none">
              <a:solidFill>
                <a:srgbClr val="FFFFFF"/>
              </a:solidFill>
              <a:latin typeface="Slabo 27px"/>
              <a:ea typeface="Slabo 27px"/>
              <a:cs typeface="Slabo 27px"/>
              <a:sym typeface="Slabo 27px"/>
            </a:endParaRPr>
          </a:p>
        </p:txBody>
      </p:sp>
      <p:sp>
        <p:nvSpPr>
          <p:cNvPr id="338" name="Google Shape;338;p44"/>
          <p:cNvSpPr txBox="1">
            <a:spLocks noGrp="1"/>
          </p:cNvSpPr>
          <p:nvPr>
            <p:ph type="body" idx="1"/>
          </p:nvPr>
        </p:nvSpPr>
        <p:spPr>
          <a:xfrm>
            <a:off x="2882150" y="1727400"/>
            <a:ext cx="5916900" cy="48804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Literary</a:t>
            </a:r>
            <a:endParaRPr sz="2000" b="0" i="0" u="none" strike="noStrike" cap="none">
              <a:solidFill>
                <a:schemeClr val="dk1"/>
              </a:solidFill>
              <a:latin typeface="Open Sans"/>
              <a:ea typeface="Open Sans"/>
              <a:cs typeface="Open Sans"/>
              <a:sym typeface="Open Sans"/>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Artistic</a:t>
            </a:r>
            <a:endParaRPr sz="2000" b="0" i="0" u="none" strike="noStrike" cap="none">
              <a:solidFill>
                <a:schemeClr val="dk1"/>
              </a:solidFill>
              <a:latin typeface="Open Sans"/>
              <a:ea typeface="Open Sans"/>
              <a:cs typeface="Open Sans"/>
              <a:sym typeface="Open Sans"/>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Musical</a:t>
            </a:r>
            <a:endParaRPr sz="2000" b="0" i="0" u="none" strike="noStrike" cap="none">
              <a:solidFill>
                <a:schemeClr val="dk1"/>
              </a:solidFill>
              <a:latin typeface="Open Sans"/>
              <a:ea typeface="Open Sans"/>
              <a:cs typeface="Open Sans"/>
              <a:sym typeface="Open Sans"/>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Dramatic</a:t>
            </a:r>
            <a:endParaRPr sz="3200" b="0" i="0" u="none" strike="noStrike" cap="none">
              <a:solidFill>
                <a:schemeClr val="dk1"/>
              </a:solidFill>
              <a:latin typeface="Open Sans"/>
              <a:ea typeface="Open Sans"/>
              <a:cs typeface="Open Sans"/>
              <a:sym typeface="Open Sans"/>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Anonymous/Pseudonymous</a:t>
            </a:r>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Unpublished</a:t>
            </a:r>
            <a:endParaRPr/>
          </a:p>
          <a:p>
            <a:pPr marL="0" marR="0" lvl="0" indent="0" algn="l" rtl="0">
              <a:lnSpc>
                <a:spcPct val="115000"/>
              </a:lnSpc>
              <a:spcBef>
                <a:spcPts val="12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Posthumous</a:t>
            </a:r>
            <a:endParaRPr/>
          </a:p>
          <a:p>
            <a:pPr marL="0" marR="0" lvl="0" indent="0" algn="l" rtl="0">
              <a:lnSpc>
                <a:spcPct val="115000"/>
              </a:lnSpc>
              <a:spcBef>
                <a:spcPts val="1240"/>
              </a:spcBef>
              <a:spcAft>
                <a:spcPts val="0"/>
              </a:spcAft>
              <a:buClr>
                <a:schemeClr val="dk1"/>
              </a:buClr>
              <a:buSzPts val="3200"/>
              <a:buFont typeface="Arial"/>
              <a:buNone/>
            </a:pPr>
            <a:endParaRPr sz="32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20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240"/>
              </a:spcBef>
              <a:spcAft>
                <a:spcPts val="0"/>
              </a:spcAft>
              <a:buClr>
                <a:schemeClr val="dk1"/>
              </a:buClr>
              <a:buSzPts val="3200"/>
              <a:buFont typeface="Arial"/>
              <a:buNone/>
            </a:pPr>
            <a:endParaRPr sz="3200" b="0" i="0" u="none" strike="noStrike" cap="none">
              <a:solidFill>
                <a:schemeClr val="dk1"/>
              </a:solidFill>
              <a:latin typeface="Open Sans"/>
              <a:ea typeface="Open Sans"/>
              <a:cs typeface="Open Sans"/>
              <a:sym typeface="Open Sans"/>
            </a:endParaRPr>
          </a:p>
        </p:txBody>
      </p:sp>
      <p:pic>
        <p:nvPicPr>
          <p:cNvPr id="339" name="Google Shape;339;p44"/>
          <p:cNvPicPr preferRelativeResize="0"/>
          <p:nvPr/>
        </p:nvPicPr>
        <p:blipFill rotWithShape="1">
          <a:blip r:embed="rId3">
            <a:alphaModFix/>
          </a:blip>
          <a:srcRect/>
          <a:stretch/>
        </p:blipFill>
        <p:spPr>
          <a:xfrm>
            <a:off x="2096500" y="1791092"/>
            <a:ext cx="589826" cy="589849"/>
          </a:xfrm>
          <a:prstGeom prst="rect">
            <a:avLst/>
          </a:prstGeom>
          <a:noFill/>
          <a:ln>
            <a:noFill/>
          </a:ln>
        </p:spPr>
      </p:pic>
      <p:pic>
        <p:nvPicPr>
          <p:cNvPr id="340" name="Google Shape;340;p44"/>
          <p:cNvPicPr preferRelativeResize="0"/>
          <p:nvPr/>
        </p:nvPicPr>
        <p:blipFill rotWithShape="1">
          <a:blip r:embed="rId4">
            <a:alphaModFix/>
          </a:blip>
          <a:srcRect/>
          <a:stretch/>
        </p:blipFill>
        <p:spPr>
          <a:xfrm>
            <a:off x="2096496" y="2508226"/>
            <a:ext cx="589826" cy="589842"/>
          </a:xfrm>
          <a:prstGeom prst="rect">
            <a:avLst/>
          </a:prstGeom>
          <a:noFill/>
          <a:ln>
            <a:noFill/>
          </a:ln>
        </p:spPr>
      </p:pic>
      <p:pic>
        <p:nvPicPr>
          <p:cNvPr id="341" name="Google Shape;341;p44"/>
          <p:cNvPicPr preferRelativeResize="0"/>
          <p:nvPr/>
        </p:nvPicPr>
        <p:blipFill rotWithShape="1">
          <a:blip r:embed="rId5">
            <a:alphaModFix/>
          </a:blip>
          <a:srcRect/>
          <a:stretch/>
        </p:blipFill>
        <p:spPr>
          <a:xfrm>
            <a:off x="2096501" y="3250897"/>
            <a:ext cx="589825" cy="589825"/>
          </a:xfrm>
          <a:prstGeom prst="rect">
            <a:avLst/>
          </a:prstGeom>
          <a:noFill/>
          <a:ln>
            <a:noFill/>
          </a:ln>
        </p:spPr>
      </p:pic>
      <p:pic>
        <p:nvPicPr>
          <p:cNvPr id="342" name="Google Shape;342;p44"/>
          <p:cNvPicPr preferRelativeResize="0"/>
          <p:nvPr/>
        </p:nvPicPr>
        <p:blipFill rotWithShape="1">
          <a:blip r:embed="rId6">
            <a:alphaModFix/>
          </a:blip>
          <a:srcRect/>
          <a:stretch/>
        </p:blipFill>
        <p:spPr>
          <a:xfrm>
            <a:off x="2112700" y="3993550"/>
            <a:ext cx="589825" cy="591159"/>
          </a:xfrm>
          <a:prstGeom prst="rect">
            <a:avLst/>
          </a:prstGeom>
          <a:noFill/>
          <a:ln>
            <a:noFill/>
          </a:ln>
        </p:spPr>
      </p:pic>
      <p:grpSp>
        <p:nvGrpSpPr>
          <p:cNvPr id="343" name="Google Shape;343;p44"/>
          <p:cNvGrpSpPr/>
          <p:nvPr/>
        </p:nvGrpSpPr>
        <p:grpSpPr>
          <a:xfrm>
            <a:off x="7537475" y="-37966"/>
            <a:ext cx="1261500" cy="1504069"/>
            <a:chOff x="7537475" y="-37966"/>
            <a:chExt cx="1261500" cy="1504069"/>
          </a:xfrm>
        </p:grpSpPr>
        <p:sp>
          <p:nvSpPr>
            <p:cNvPr id="344" name="Google Shape;344;p44"/>
            <p:cNvSpPr txBox="1"/>
            <p:nvPr/>
          </p:nvSpPr>
          <p:spPr>
            <a:xfrm>
              <a:off x="7664152"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W</a:t>
              </a:r>
              <a:endParaRPr sz="1800" b="0" i="0" u="none" strike="noStrike" cap="none">
                <a:solidFill>
                  <a:schemeClr val="lt1"/>
                </a:solidFill>
                <a:latin typeface="Impact"/>
                <a:ea typeface="Impact"/>
                <a:cs typeface="Impact"/>
                <a:sym typeface="Impact"/>
              </a:endParaRPr>
            </a:p>
          </p:txBody>
        </p:sp>
        <p:sp>
          <p:nvSpPr>
            <p:cNvPr id="345" name="Google Shape;345;p44"/>
            <p:cNvSpPr txBox="1"/>
            <p:nvPr/>
          </p:nvSpPr>
          <p:spPr>
            <a:xfrm>
              <a:off x="7537475" y="1018203"/>
              <a:ext cx="1261500" cy="447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Impact"/>
                  <a:ea typeface="Impact"/>
                  <a:cs typeface="Impact"/>
                  <a:sym typeface="Impact"/>
                </a:rPr>
                <a:t>Works and Other Subject-Matter</a:t>
              </a:r>
              <a:r>
                <a:rPr lang="en-US" sz="1200" b="0" i="0" u="none" strike="noStrike" cap="none">
                  <a:solidFill>
                    <a:schemeClr val="lt1"/>
                  </a:solidFill>
                  <a:latin typeface="Slabo 27px"/>
                  <a:ea typeface="Slabo 27px"/>
                  <a:cs typeface="Slabo 27px"/>
                  <a:sym typeface="Slabo 27px"/>
                </a:rPr>
                <a:t> </a:t>
              </a:r>
              <a:endParaRPr sz="1200" b="0" i="0" u="none" strike="noStrike" cap="none">
                <a:solidFill>
                  <a:schemeClr val="lt1"/>
                </a:solidFill>
                <a:latin typeface="Slabo 27px"/>
                <a:ea typeface="Slabo 27px"/>
                <a:cs typeface="Slabo 27px"/>
                <a:sym typeface="Slabo 27px"/>
              </a:endParaRPr>
            </a:p>
          </p:txBody>
        </p:sp>
      </p:grpSp>
      <p:pic>
        <p:nvPicPr>
          <p:cNvPr id="346" name="Google Shape;346;p44"/>
          <p:cNvPicPr preferRelativeResize="0"/>
          <p:nvPr/>
        </p:nvPicPr>
        <p:blipFill rotWithShape="1">
          <a:blip r:embed="rId7">
            <a:alphaModFix/>
          </a:blip>
          <a:srcRect/>
          <a:stretch/>
        </p:blipFill>
        <p:spPr>
          <a:xfrm>
            <a:off x="2149636" y="6071781"/>
            <a:ext cx="558400" cy="558400"/>
          </a:xfrm>
          <a:prstGeom prst="rect">
            <a:avLst/>
          </a:prstGeom>
          <a:noFill/>
          <a:ln>
            <a:noFill/>
          </a:ln>
        </p:spPr>
      </p:pic>
      <p:pic>
        <p:nvPicPr>
          <p:cNvPr id="347" name="Google Shape;347;p44" descr="https://lh6.googleusercontent.com/eHklgcL-s9062PZXAxiy1OgvCgUY75Hmmr3lwRIEka7zthOQqPpRQ16y23c0PrNdOy0tb7yjn-lri23RQrufQXtZXQZlWWxQPJPqmJ2q-9xHAAVusrQ91lZ8mrHM8-PhOKf037uWQv4"/>
          <p:cNvPicPr preferRelativeResize="0"/>
          <p:nvPr/>
        </p:nvPicPr>
        <p:blipFill rotWithShape="1">
          <a:blip r:embed="rId8">
            <a:alphaModFix/>
          </a:blip>
          <a:srcRect/>
          <a:stretch/>
        </p:blipFill>
        <p:spPr>
          <a:xfrm>
            <a:off x="2128903" y="4710677"/>
            <a:ext cx="573622" cy="573622"/>
          </a:xfrm>
          <a:prstGeom prst="rect">
            <a:avLst/>
          </a:prstGeom>
          <a:noFill/>
          <a:ln>
            <a:noFill/>
          </a:ln>
        </p:spPr>
      </p:pic>
      <p:pic>
        <p:nvPicPr>
          <p:cNvPr id="348" name="Google Shape;348;p44" descr="https://lh6.googleusercontent.com/eYZMMGYgO4c8lc0JACR3z0t0KsBJHrDUsUL4Tk1AflDnMsgfw2DY5o5BtJwBzZB2Q4MY9dH4-UZiyWPUWyiv9RInQ8_ZB_IQc-LbNL1icjRbOxvBTtmnLgQNfWuo_MDPsiqUQyHU8Rs"/>
          <p:cNvPicPr preferRelativeResize="0"/>
          <p:nvPr/>
        </p:nvPicPr>
        <p:blipFill rotWithShape="1">
          <a:blip r:embed="rId9">
            <a:alphaModFix/>
          </a:blip>
          <a:srcRect/>
          <a:stretch/>
        </p:blipFill>
        <p:spPr>
          <a:xfrm>
            <a:off x="2075602" y="5372191"/>
            <a:ext cx="680224" cy="68022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5"/>
          <p:cNvSpPr/>
          <p:nvPr/>
        </p:nvSpPr>
        <p:spPr>
          <a:xfrm>
            <a:off x="0" y="-27384"/>
            <a:ext cx="9144000" cy="1556792"/>
          </a:xfrm>
          <a:prstGeom prst="rect">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55" name="Google Shape;355;p45"/>
          <p:cNvSpPr txBox="1">
            <a:spLocks noGrp="1"/>
          </p:cNvSpPr>
          <p:nvPr>
            <p:ph type="body" idx="1"/>
          </p:nvPr>
        </p:nvSpPr>
        <p:spPr>
          <a:xfrm>
            <a:off x="2090050" y="1656700"/>
            <a:ext cx="6575100" cy="5125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320"/>
              </a:spcBef>
              <a:spcAft>
                <a:spcPts val="0"/>
              </a:spcAft>
              <a:buClr>
                <a:schemeClr val="dk1"/>
              </a:buClr>
              <a:buSzPts val="3600"/>
              <a:buFont typeface="Arial"/>
              <a:buNone/>
            </a:pPr>
            <a:r>
              <a:rPr lang="en-US" sz="3600" b="0" i="0" u="none" strike="noStrike" cap="none">
                <a:solidFill>
                  <a:schemeClr val="dk1"/>
                </a:solidFill>
                <a:latin typeface="Open Sans"/>
                <a:ea typeface="Open Sans"/>
                <a:cs typeface="Open Sans"/>
                <a:sym typeface="Open Sans"/>
              </a:rPr>
              <a:t>Public Domain</a:t>
            </a:r>
            <a:endParaRPr sz="3600" b="0" i="0" u="none" strike="noStrike" cap="none">
              <a:solidFill>
                <a:schemeClr val="dk1"/>
              </a:solidFill>
              <a:latin typeface="Open Sans"/>
              <a:ea typeface="Open Sans"/>
              <a:cs typeface="Open Sans"/>
              <a:sym typeface="Open Sans"/>
            </a:endParaRPr>
          </a:p>
          <a:p>
            <a:pPr marL="0" marR="0" lvl="0" indent="0" algn="l" rtl="0">
              <a:lnSpc>
                <a:spcPct val="115000"/>
              </a:lnSpc>
              <a:spcBef>
                <a:spcPts val="1240"/>
              </a:spcBef>
              <a:spcAft>
                <a:spcPts val="0"/>
              </a:spcAft>
              <a:buClr>
                <a:schemeClr val="dk1"/>
              </a:buClr>
              <a:buSzPts val="3200"/>
              <a:buFont typeface="Arial"/>
              <a:buNone/>
            </a:pPr>
            <a:r>
              <a:rPr lang="en-US" sz="3600" b="0" i="0" u="none" strike="noStrike" cap="none">
                <a:solidFill>
                  <a:schemeClr val="dk1"/>
                </a:solidFill>
                <a:latin typeface="Open Sans"/>
                <a:ea typeface="Open Sans"/>
                <a:cs typeface="Open Sans"/>
                <a:sym typeface="Open Sans"/>
              </a:rPr>
              <a:t>Communication Signal</a:t>
            </a:r>
            <a:endParaRPr/>
          </a:p>
          <a:p>
            <a:pPr marL="0" marR="0" lvl="0" indent="0" algn="l" rtl="0">
              <a:lnSpc>
                <a:spcPct val="115000"/>
              </a:lnSpc>
              <a:spcBef>
                <a:spcPts val="1240"/>
              </a:spcBef>
              <a:spcAft>
                <a:spcPts val="0"/>
              </a:spcAft>
              <a:buClr>
                <a:schemeClr val="dk1"/>
              </a:buClr>
              <a:buSzPts val="3200"/>
              <a:buFont typeface="Arial"/>
              <a:buNone/>
            </a:pPr>
            <a:r>
              <a:rPr lang="en-US" sz="3600" b="0" i="0" u="none" strike="noStrike" cap="none">
                <a:solidFill>
                  <a:schemeClr val="dk1"/>
                </a:solidFill>
                <a:latin typeface="Open Sans"/>
                <a:ea typeface="Open Sans"/>
                <a:cs typeface="Open Sans"/>
                <a:sym typeface="Open Sans"/>
              </a:rPr>
              <a:t>Sound Recording</a:t>
            </a:r>
            <a:endParaRPr sz="36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chemeClr val="dk1"/>
              </a:buClr>
              <a:buSzPts val="3600"/>
              <a:buFont typeface="Arial"/>
              <a:buNone/>
            </a:pPr>
            <a:r>
              <a:rPr lang="en-US" sz="3600" b="0" i="0" u="none" strike="noStrike" cap="none">
                <a:solidFill>
                  <a:schemeClr val="dk1"/>
                </a:solidFill>
                <a:latin typeface="Open Sans"/>
                <a:ea typeface="Open Sans"/>
                <a:cs typeface="Open Sans"/>
                <a:sym typeface="Open Sans"/>
              </a:rPr>
              <a:t>Moral Rights</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chemeClr val="dk1"/>
              </a:buClr>
              <a:buSzPts val="3600"/>
              <a:buFont typeface="Arial"/>
              <a:buNone/>
            </a:pPr>
            <a:r>
              <a:rPr lang="en-US" sz="3600" b="0" i="0" u="none" strike="noStrike" cap="none">
                <a:solidFill>
                  <a:schemeClr val="dk1"/>
                </a:solidFill>
                <a:latin typeface="Open Sans"/>
                <a:ea typeface="Open Sans"/>
                <a:cs typeface="Open Sans"/>
                <a:sym typeface="Open Sans"/>
              </a:rPr>
              <a:t>Performer’s Performance</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chemeClr val="dk1"/>
              </a:buClr>
              <a:buSzPts val="3600"/>
              <a:buFont typeface="Arial"/>
              <a:buNone/>
            </a:pPr>
            <a:r>
              <a:rPr lang="en-US" sz="3600" b="0" i="0" u="none" strike="noStrike" cap="none">
                <a:solidFill>
                  <a:schemeClr val="dk1"/>
                </a:solidFill>
                <a:latin typeface="Open Sans"/>
                <a:ea typeface="Open Sans"/>
                <a:cs typeface="Open Sans"/>
                <a:sym typeface="Open Sans"/>
              </a:rPr>
              <a:t>Non</a:t>
            </a:r>
            <a:r>
              <a:rPr lang="en-US" sz="3600" b="0"/>
              <a:t>-</a:t>
            </a:r>
            <a:r>
              <a:rPr lang="en-US" sz="3600" b="0" i="0" u="none" strike="noStrike" cap="none">
                <a:solidFill>
                  <a:schemeClr val="dk1"/>
                </a:solidFill>
                <a:latin typeface="Open Sans"/>
                <a:ea typeface="Open Sans"/>
                <a:cs typeface="Open Sans"/>
                <a:sym typeface="Open Sans"/>
              </a:rPr>
              <a:t>Qualifying</a:t>
            </a:r>
            <a:endParaRPr sz="36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
        <p:nvSpPr>
          <p:cNvPr id="356" name="Google Shape;356;p45"/>
          <p:cNvSpPr/>
          <p:nvPr/>
        </p:nvSpPr>
        <p:spPr>
          <a:xfrm>
            <a:off x="1065225" y="2575000"/>
            <a:ext cx="7165200" cy="3729600"/>
          </a:xfrm>
          <a:prstGeom prst="rect">
            <a:avLst/>
          </a:prstGeom>
          <a:noFill/>
          <a:ln w="28575" cap="flat" cmpd="sng">
            <a:solidFill>
              <a:srgbClr val="B78C15"/>
            </a:solidFill>
            <a:prstDash val="dash"/>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357" name="Google Shape;357;p45"/>
          <p:cNvGrpSpPr/>
          <p:nvPr/>
        </p:nvGrpSpPr>
        <p:grpSpPr>
          <a:xfrm>
            <a:off x="6722828" y="4870821"/>
            <a:ext cx="1677018" cy="1422997"/>
            <a:chOff x="6859884" y="4870706"/>
            <a:chExt cx="1533484" cy="1229265"/>
          </a:xfrm>
        </p:grpSpPr>
        <p:sp>
          <p:nvSpPr>
            <p:cNvPr id="358" name="Google Shape;358;p45"/>
            <p:cNvSpPr/>
            <p:nvPr/>
          </p:nvSpPr>
          <p:spPr>
            <a:xfrm rot="10800000">
              <a:off x="6859884" y="4870706"/>
              <a:ext cx="1370457" cy="1219010"/>
            </a:xfrm>
            <a:custGeom>
              <a:avLst/>
              <a:gdLst/>
              <a:ahLst/>
              <a:cxnLst/>
              <a:rect l="l" t="t" r="r" b="b"/>
              <a:pathLst>
                <a:path w="1257300" h="1028700" extrusionOk="0">
                  <a:moveTo>
                    <a:pt x="0" y="514350"/>
                  </a:moveTo>
                  <a:lnTo>
                    <a:pt x="628650" y="0"/>
                  </a:lnTo>
                  <a:lnTo>
                    <a:pt x="1257300" y="0"/>
                  </a:lnTo>
                  <a:lnTo>
                    <a:pt x="0" y="1028700"/>
                  </a:lnTo>
                  <a:lnTo>
                    <a:pt x="0" y="514350"/>
                  </a:lnTo>
                  <a:close/>
                </a:path>
              </a:pathLst>
            </a:custGeom>
            <a:solidFill>
              <a:srgbClr val="2425E8"/>
            </a:solidFill>
            <a:ln w="9525" cap="flat" cmpd="sng">
              <a:solidFill>
                <a:srgbClr val="806600"/>
              </a:solidFill>
              <a:prstDash val="solid"/>
              <a:round/>
              <a:headEnd type="none" w="sm" len="sm"/>
              <a:tailEnd type="none" w="sm" len="sm"/>
            </a:ln>
            <a:effectLst>
              <a:outerShdw dist="23000" dir="5400000" rotWithShape="0">
                <a:srgbClr val="000000">
                  <a:alpha val="34509"/>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59" name="Google Shape;359;p45"/>
            <p:cNvSpPr txBox="1"/>
            <p:nvPr/>
          </p:nvSpPr>
          <p:spPr>
            <a:xfrm rot="-2524697">
              <a:off x="7190850" y="5382748"/>
              <a:ext cx="1248535" cy="34304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1500"/>
                <a:buFont typeface="Slabo 27px"/>
                <a:buNone/>
              </a:pPr>
              <a:r>
                <a:rPr lang="en-US" sz="1400" b="1" i="0" u="none" strike="noStrike" cap="none">
                  <a:solidFill>
                    <a:srgbClr val="FFFFFF"/>
                  </a:solidFill>
                  <a:latin typeface="Slabo 27px"/>
                  <a:ea typeface="Slabo 27px"/>
                  <a:cs typeface="Slabo 27px"/>
                  <a:sym typeface="Slabo 27px"/>
                </a:rPr>
                <a:t>Work</a:t>
              </a:r>
              <a:r>
                <a:rPr lang="en-US" sz="1500" b="1" i="0" u="none" strike="noStrike" cap="none">
                  <a:solidFill>
                    <a:srgbClr val="FFFFFF"/>
                  </a:solidFill>
                  <a:latin typeface="Slabo 27px"/>
                  <a:ea typeface="Slabo 27px"/>
                  <a:cs typeface="Slabo 27px"/>
                  <a:sym typeface="Slabo 27px"/>
                </a:rPr>
                <a:t> </a:t>
              </a:r>
              <a:r>
                <a:rPr lang="en-US" sz="1400" b="1" i="0" u="none" strike="noStrike" cap="none">
                  <a:solidFill>
                    <a:srgbClr val="FFFFFF"/>
                  </a:solidFill>
                  <a:latin typeface="Slabo 27px"/>
                  <a:ea typeface="Slabo 27px"/>
                  <a:cs typeface="Slabo 27px"/>
                  <a:sym typeface="Slabo 27px"/>
                </a:rPr>
                <a:t>related</a:t>
              </a:r>
              <a:endParaRPr sz="1400" b="0" i="0" u="none" strike="noStrike" cap="none">
                <a:solidFill>
                  <a:schemeClr val="dk1"/>
                </a:solidFill>
                <a:latin typeface="Slabo 27px"/>
                <a:ea typeface="Slabo 27px"/>
                <a:cs typeface="Slabo 27px"/>
                <a:sym typeface="Slabo 27px"/>
              </a:endParaRPr>
            </a:p>
          </p:txBody>
        </p:sp>
      </p:grpSp>
      <p:pic>
        <p:nvPicPr>
          <p:cNvPr id="360" name="Google Shape;360;p45"/>
          <p:cNvPicPr preferRelativeResize="0"/>
          <p:nvPr/>
        </p:nvPicPr>
        <p:blipFill rotWithShape="1">
          <a:blip r:embed="rId3">
            <a:alphaModFix/>
          </a:blip>
          <a:srcRect/>
          <a:stretch/>
        </p:blipFill>
        <p:spPr>
          <a:xfrm>
            <a:off x="1378400" y="1847851"/>
            <a:ext cx="634826" cy="634826"/>
          </a:xfrm>
          <a:prstGeom prst="rect">
            <a:avLst/>
          </a:prstGeom>
          <a:noFill/>
          <a:ln>
            <a:noFill/>
          </a:ln>
        </p:spPr>
      </p:pic>
      <p:pic>
        <p:nvPicPr>
          <p:cNvPr id="361" name="Google Shape;361;p45"/>
          <p:cNvPicPr preferRelativeResize="0"/>
          <p:nvPr/>
        </p:nvPicPr>
        <p:blipFill rotWithShape="1">
          <a:blip r:embed="rId4">
            <a:alphaModFix/>
          </a:blip>
          <a:srcRect/>
          <a:stretch/>
        </p:blipFill>
        <p:spPr>
          <a:xfrm>
            <a:off x="1423174" y="4169434"/>
            <a:ext cx="498925" cy="498925"/>
          </a:xfrm>
          <a:prstGeom prst="rect">
            <a:avLst/>
          </a:prstGeom>
          <a:noFill/>
          <a:ln>
            <a:noFill/>
          </a:ln>
        </p:spPr>
      </p:pic>
      <p:pic>
        <p:nvPicPr>
          <p:cNvPr id="362" name="Google Shape;362;p45"/>
          <p:cNvPicPr preferRelativeResize="0"/>
          <p:nvPr/>
        </p:nvPicPr>
        <p:blipFill rotWithShape="1">
          <a:blip r:embed="rId5">
            <a:alphaModFix/>
          </a:blip>
          <a:srcRect/>
          <a:stretch/>
        </p:blipFill>
        <p:spPr>
          <a:xfrm>
            <a:off x="1424002" y="4900537"/>
            <a:ext cx="558375" cy="558375"/>
          </a:xfrm>
          <a:prstGeom prst="rect">
            <a:avLst/>
          </a:prstGeom>
          <a:noFill/>
          <a:ln>
            <a:noFill/>
          </a:ln>
        </p:spPr>
      </p:pic>
      <p:pic>
        <p:nvPicPr>
          <p:cNvPr id="363" name="Google Shape;363;p45"/>
          <p:cNvPicPr preferRelativeResize="0"/>
          <p:nvPr/>
        </p:nvPicPr>
        <p:blipFill rotWithShape="1">
          <a:blip r:embed="rId6">
            <a:alphaModFix/>
          </a:blip>
          <a:srcRect/>
          <a:stretch/>
        </p:blipFill>
        <p:spPr>
          <a:xfrm>
            <a:off x="1454851" y="5611612"/>
            <a:ext cx="558375" cy="558375"/>
          </a:xfrm>
          <a:prstGeom prst="rect">
            <a:avLst/>
          </a:prstGeom>
          <a:noFill/>
          <a:ln>
            <a:noFill/>
          </a:ln>
        </p:spPr>
      </p:pic>
      <p:grpSp>
        <p:nvGrpSpPr>
          <p:cNvPr id="364" name="Google Shape;364;p45"/>
          <p:cNvGrpSpPr/>
          <p:nvPr/>
        </p:nvGrpSpPr>
        <p:grpSpPr>
          <a:xfrm>
            <a:off x="7537475" y="-37966"/>
            <a:ext cx="1261500" cy="1504069"/>
            <a:chOff x="7537475" y="-37966"/>
            <a:chExt cx="1261500" cy="1504069"/>
          </a:xfrm>
        </p:grpSpPr>
        <p:sp>
          <p:nvSpPr>
            <p:cNvPr id="365" name="Google Shape;365;p45"/>
            <p:cNvSpPr txBox="1"/>
            <p:nvPr/>
          </p:nvSpPr>
          <p:spPr>
            <a:xfrm>
              <a:off x="7664152"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W</a:t>
              </a:r>
              <a:endParaRPr sz="1800" b="0" i="0" u="none" strike="noStrike" cap="none">
                <a:solidFill>
                  <a:schemeClr val="lt1"/>
                </a:solidFill>
                <a:latin typeface="Impact"/>
                <a:ea typeface="Impact"/>
                <a:cs typeface="Impact"/>
                <a:sym typeface="Impact"/>
              </a:endParaRPr>
            </a:p>
          </p:txBody>
        </p:sp>
        <p:sp>
          <p:nvSpPr>
            <p:cNvPr id="366" name="Google Shape;366;p45"/>
            <p:cNvSpPr txBox="1"/>
            <p:nvPr/>
          </p:nvSpPr>
          <p:spPr>
            <a:xfrm>
              <a:off x="7537475" y="1018203"/>
              <a:ext cx="1261500" cy="447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Impact"/>
                  <a:ea typeface="Impact"/>
                  <a:cs typeface="Impact"/>
                  <a:sym typeface="Impact"/>
                </a:rPr>
                <a:t>Works and Other Subject-Matter</a:t>
              </a:r>
              <a:r>
                <a:rPr lang="en-US" sz="1200" b="0" i="0" u="none" strike="noStrike" cap="none">
                  <a:solidFill>
                    <a:schemeClr val="lt1"/>
                  </a:solidFill>
                  <a:latin typeface="Slabo 27px"/>
                  <a:ea typeface="Slabo 27px"/>
                  <a:cs typeface="Slabo 27px"/>
                  <a:sym typeface="Slabo 27px"/>
                </a:rPr>
                <a:t> </a:t>
              </a:r>
              <a:endParaRPr sz="1200" b="0" i="0" u="none" strike="noStrike" cap="none">
                <a:solidFill>
                  <a:schemeClr val="lt1"/>
                </a:solidFill>
                <a:latin typeface="Slabo 27px"/>
                <a:ea typeface="Slabo 27px"/>
                <a:cs typeface="Slabo 27px"/>
                <a:sym typeface="Slabo 27px"/>
              </a:endParaRPr>
            </a:p>
          </p:txBody>
        </p:sp>
      </p:grpSp>
      <p:pic>
        <p:nvPicPr>
          <p:cNvPr id="367" name="Google Shape;367;p45"/>
          <p:cNvPicPr preferRelativeResize="0"/>
          <p:nvPr/>
        </p:nvPicPr>
        <p:blipFill rotWithShape="1">
          <a:blip r:embed="rId7">
            <a:alphaModFix/>
          </a:blip>
          <a:srcRect/>
          <a:stretch/>
        </p:blipFill>
        <p:spPr>
          <a:xfrm>
            <a:off x="1351128" y="3403435"/>
            <a:ext cx="589825" cy="589847"/>
          </a:xfrm>
          <a:prstGeom prst="rect">
            <a:avLst/>
          </a:prstGeom>
          <a:noFill/>
          <a:ln>
            <a:noFill/>
          </a:ln>
        </p:spPr>
      </p:pic>
      <p:pic>
        <p:nvPicPr>
          <p:cNvPr id="368" name="Google Shape;368;p45"/>
          <p:cNvPicPr preferRelativeResize="0"/>
          <p:nvPr/>
        </p:nvPicPr>
        <p:blipFill rotWithShape="1">
          <a:blip r:embed="rId8">
            <a:alphaModFix/>
          </a:blip>
          <a:srcRect/>
          <a:stretch/>
        </p:blipFill>
        <p:spPr>
          <a:xfrm>
            <a:off x="1376936" y="2628871"/>
            <a:ext cx="589825" cy="589845"/>
          </a:xfrm>
          <a:prstGeom prst="rect">
            <a:avLst/>
          </a:prstGeom>
          <a:noFill/>
          <a:ln>
            <a:noFill/>
          </a:ln>
        </p:spPr>
      </p:pic>
      <p:sp>
        <p:nvSpPr>
          <p:cNvPr id="369" name="Google Shape;369;p45"/>
          <p:cNvSpPr txBox="1">
            <a:spLocks noGrp="1"/>
          </p:cNvSpPr>
          <p:nvPr>
            <p:ph type="title"/>
          </p:nvPr>
        </p:nvSpPr>
        <p:spPr>
          <a:xfrm>
            <a:off x="303950" y="101049"/>
            <a:ext cx="6380400" cy="1191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400" b="0" i="0" u="none" strike="noStrike" cap="none">
                <a:solidFill>
                  <a:srgbClr val="FFFFFF"/>
                </a:solidFill>
                <a:latin typeface="Slabo 27px"/>
                <a:ea typeface="Slabo 27px"/>
                <a:cs typeface="Slabo 27px"/>
                <a:sym typeface="Slabo 27px"/>
              </a:rPr>
              <a:t>COPYRIGHT WORKS AND OTHER SUBJECT-MATTER</a:t>
            </a:r>
            <a:endParaRPr sz="3400" b="0" i="0" u="none" strike="noStrike" cap="none">
              <a:solidFill>
                <a:srgbClr val="FFFFFF"/>
              </a:solidFill>
              <a:latin typeface="Slabo 27px"/>
              <a:ea typeface="Slabo 27px"/>
              <a:cs typeface="Slabo 27px"/>
              <a:sym typeface="Slabo 27p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6"/>
          <p:cNvSpPr/>
          <p:nvPr/>
        </p:nvSpPr>
        <p:spPr>
          <a:xfrm>
            <a:off x="-3922" y="-27384"/>
            <a:ext cx="9144000" cy="1556792"/>
          </a:xfrm>
          <a:prstGeom prst="rect">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76" name="Google Shape;376;p46"/>
          <p:cNvSpPr txBox="1">
            <a:spLocks noGrp="1"/>
          </p:cNvSpPr>
          <p:nvPr>
            <p:ph type="title"/>
          </p:nvPr>
        </p:nvSpPr>
        <p:spPr>
          <a:xfrm>
            <a:off x="457200" y="400998"/>
            <a:ext cx="5791200" cy="723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1</a:t>
            </a:r>
            <a:endParaRPr sz="4000" b="0" i="0" u="none" strike="noStrike" cap="none">
              <a:solidFill>
                <a:srgbClr val="FFFFFF"/>
              </a:solidFill>
              <a:latin typeface="Slabo 27px"/>
              <a:ea typeface="Slabo 27px"/>
              <a:cs typeface="Slabo 27px"/>
              <a:sym typeface="Slabo 27px"/>
            </a:endParaRPr>
          </a:p>
        </p:txBody>
      </p:sp>
      <p:sp>
        <p:nvSpPr>
          <p:cNvPr id="377" name="Google Shape;377;p46"/>
          <p:cNvSpPr txBox="1">
            <a:spLocks noGrp="1"/>
          </p:cNvSpPr>
          <p:nvPr>
            <p:ph type="body" idx="1"/>
          </p:nvPr>
        </p:nvSpPr>
        <p:spPr>
          <a:xfrm>
            <a:off x="630000" y="2290175"/>
            <a:ext cx="7884000" cy="3802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0"/>
              <a:buFont typeface="Arial"/>
              <a:buNone/>
            </a:pPr>
            <a:r>
              <a:rPr lang="en-US" sz="4000" b="0" i="0" u="none" strike="noStrike" cap="none">
                <a:solidFill>
                  <a:schemeClr val="dk1"/>
                </a:solidFill>
                <a:latin typeface="Open Sans"/>
                <a:ea typeface="Open Sans"/>
                <a:cs typeface="Open Sans"/>
                <a:sym typeface="Open Sans"/>
              </a:rPr>
              <a:t>Use your “Works and Other Subject-Matter” cards to identify what types of works or other subject-matter are in the object your team has been given.</a:t>
            </a:r>
            <a:endParaRPr sz="4000" b="0" i="0" u="none" strike="noStrike" cap="none">
              <a:solidFill>
                <a:schemeClr val="dk1"/>
              </a:solidFill>
              <a:latin typeface="Open Sans"/>
              <a:ea typeface="Open Sans"/>
              <a:cs typeface="Open Sans"/>
              <a:sym typeface="Open Sans"/>
            </a:endParaRPr>
          </a:p>
        </p:txBody>
      </p:sp>
      <p:grpSp>
        <p:nvGrpSpPr>
          <p:cNvPr id="378" name="Google Shape;378;p46"/>
          <p:cNvGrpSpPr/>
          <p:nvPr/>
        </p:nvGrpSpPr>
        <p:grpSpPr>
          <a:xfrm>
            <a:off x="7537475" y="-37966"/>
            <a:ext cx="1261500" cy="1504069"/>
            <a:chOff x="7537475" y="-37966"/>
            <a:chExt cx="1261500" cy="1504069"/>
          </a:xfrm>
        </p:grpSpPr>
        <p:sp>
          <p:nvSpPr>
            <p:cNvPr id="379" name="Google Shape;379;p46"/>
            <p:cNvSpPr txBox="1"/>
            <p:nvPr/>
          </p:nvSpPr>
          <p:spPr>
            <a:xfrm>
              <a:off x="7664152"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W</a:t>
              </a:r>
              <a:endParaRPr sz="1800" b="0" i="0" u="none" strike="noStrike" cap="none">
                <a:solidFill>
                  <a:schemeClr val="lt1"/>
                </a:solidFill>
                <a:latin typeface="Impact"/>
                <a:ea typeface="Impact"/>
                <a:cs typeface="Impact"/>
                <a:sym typeface="Impact"/>
              </a:endParaRPr>
            </a:p>
          </p:txBody>
        </p:sp>
        <p:sp>
          <p:nvSpPr>
            <p:cNvPr id="380" name="Google Shape;380;p46"/>
            <p:cNvSpPr txBox="1"/>
            <p:nvPr/>
          </p:nvSpPr>
          <p:spPr>
            <a:xfrm>
              <a:off x="7537475" y="1018203"/>
              <a:ext cx="1261500" cy="447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Impact"/>
                  <a:ea typeface="Impact"/>
                  <a:cs typeface="Impact"/>
                  <a:sym typeface="Impact"/>
                </a:rPr>
                <a:t>Works and Other Subject-Matter</a:t>
              </a:r>
              <a:r>
                <a:rPr lang="en-US" sz="1200" b="0" i="0" u="none" strike="noStrike" cap="none">
                  <a:solidFill>
                    <a:schemeClr val="lt1"/>
                  </a:solidFill>
                  <a:latin typeface="Slabo 27px"/>
                  <a:ea typeface="Slabo 27px"/>
                  <a:cs typeface="Slabo 27px"/>
                  <a:sym typeface="Slabo 27px"/>
                </a:rPr>
                <a:t> </a:t>
              </a:r>
              <a:endParaRPr sz="1200" b="0" i="0" u="none" strike="noStrike" cap="none">
                <a:solidFill>
                  <a:schemeClr val="lt1"/>
                </a:solidFill>
                <a:latin typeface="Slabo 27px"/>
                <a:ea typeface="Slabo 27px"/>
                <a:cs typeface="Slabo 27px"/>
                <a:sym typeface="Slabo 27px"/>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0" y="-27384"/>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139" name="Google Shape;139;p20"/>
          <p:cNvSpPr txBox="1">
            <a:spLocks noGrp="1"/>
          </p:cNvSpPr>
          <p:nvPr>
            <p:ph type="title"/>
          </p:nvPr>
        </p:nvSpPr>
        <p:spPr>
          <a:xfrm>
            <a:off x="563000" y="420966"/>
            <a:ext cx="5791200" cy="6600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DISCLAIMER</a:t>
            </a:r>
            <a:endParaRPr sz="4000" b="0" i="0" u="none" strike="noStrike" cap="none">
              <a:solidFill>
                <a:srgbClr val="FFFFFF"/>
              </a:solidFill>
              <a:latin typeface="Slabo 27px"/>
              <a:ea typeface="Slabo 27px"/>
              <a:cs typeface="Slabo 27px"/>
              <a:sym typeface="Slabo 27px"/>
            </a:endParaRPr>
          </a:p>
        </p:txBody>
      </p:sp>
      <p:sp>
        <p:nvSpPr>
          <p:cNvPr id="140" name="Google Shape;140;p20"/>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000"/>
              </a:spcBef>
              <a:spcAft>
                <a:spcPts val="0"/>
              </a:spcAft>
              <a:buClr>
                <a:schemeClr val="dk1"/>
              </a:buClr>
              <a:buSzPts val="2000"/>
              <a:buFont typeface="Arial"/>
              <a:buNone/>
            </a:pPr>
            <a:r>
              <a:rPr lang="en-US" sz="3600" b="1" i="0" u="none" strike="noStrike" cap="none">
                <a:solidFill>
                  <a:schemeClr val="dk1"/>
                </a:solidFill>
                <a:latin typeface="Open Sans"/>
                <a:ea typeface="Open Sans"/>
                <a:cs typeface="Open Sans"/>
                <a:sym typeface="Open Sans"/>
              </a:rPr>
              <a:t>The slides are for information purposes only and do not constitute formal legal advice.</a:t>
            </a: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47"/>
          <p:cNvSpPr/>
          <p:nvPr/>
        </p:nvSpPr>
        <p:spPr>
          <a:xfrm>
            <a:off x="0" y="1772816"/>
            <a:ext cx="9144000" cy="1556792"/>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86" name="Google Shape;386;p47"/>
          <p:cNvSpPr txBox="1">
            <a:spLocks noGrp="1"/>
          </p:cNvSpPr>
          <p:nvPr>
            <p:ph type="ctrTitle"/>
          </p:nvPr>
        </p:nvSpPr>
        <p:spPr>
          <a:xfrm>
            <a:off x="457200" y="1772825"/>
            <a:ext cx="7772400" cy="1556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8800"/>
              <a:buFont typeface="Slabo 27px"/>
              <a:buNone/>
            </a:pPr>
            <a:r>
              <a:rPr lang="en-US" sz="8800" b="1" i="0" u="none" strike="noStrike" cap="none">
                <a:solidFill>
                  <a:srgbClr val="FFFFFF"/>
                </a:solidFill>
                <a:latin typeface="Slabo 27px"/>
                <a:ea typeface="Slabo 27px"/>
                <a:cs typeface="Slabo 27px"/>
                <a:sym typeface="Slabo 27px"/>
              </a:rPr>
              <a:t>Usages</a:t>
            </a:r>
            <a:endParaRPr sz="8800" b="1" i="0" u="none" strike="noStrike" cap="none">
              <a:solidFill>
                <a:srgbClr val="FFFFFF"/>
              </a:solidFill>
              <a:latin typeface="Slabo 27px"/>
              <a:ea typeface="Slabo 27px"/>
              <a:cs typeface="Slabo 27px"/>
              <a:sym typeface="Slabo 27px"/>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48"/>
          <p:cNvSpPr/>
          <p:nvPr/>
        </p:nvSpPr>
        <p:spPr>
          <a:xfrm>
            <a:off x="-8766" y="-27384"/>
            <a:ext cx="9144000" cy="1556700"/>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393" name="Google Shape;393;p48"/>
          <p:cNvSpPr txBox="1">
            <a:spLocks noGrp="1"/>
          </p:cNvSpPr>
          <p:nvPr>
            <p:ph type="title"/>
          </p:nvPr>
        </p:nvSpPr>
        <p:spPr>
          <a:xfrm>
            <a:off x="444424" y="46739"/>
            <a:ext cx="6817200" cy="1389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WHY CONSIDER TYPES OF COPYRIGHT USAGE?</a:t>
            </a:r>
            <a:endParaRPr sz="4000" b="0" i="0" u="none" strike="noStrike" cap="none">
              <a:solidFill>
                <a:srgbClr val="FFFFFF"/>
              </a:solidFill>
              <a:latin typeface="Slabo 27px"/>
              <a:ea typeface="Slabo 27px"/>
              <a:cs typeface="Slabo 27px"/>
              <a:sym typeface="Slabo 27px"/>
            </a:endParaRPr>
          </a:p>
        </p:txBody>
      </p:sp>
      <p:sp>
        <p:nvSpPr>
          <p:cNvPr id="394" name="Google Shape;394;p48"/>
          <p:cNvSpPr txBox="1">
            <a:spLocks noGrp="1"/>
          </p:cNvSpPr>
          <p:nvPr>
            <p:ph type="body" idx="1"/>
          </p:nvPr>
        </p:nvSpPr>
        <p:spPr>
          <a:xfrm>
            <a:off x="751500" y="1982475"/>
            <a:ext cx="7498500" cy="4373700"/>
          </a:xfrm>
          <a:prstGeom prst="rect">
            <a:avLst/>
          </a:prstGeom>
          <a:noFill/>
          <a:ln>
            <a:noFill/>
          </a:ln>
        </p:spPr>
        <p:txBody>
          <a:bodyPr spcFirstLastPara="1" wrap="square" lIns="91425" tIns="45700" rIns="91425" bIns="45700" anchor="t" anchorCtr="0">
            <a:noAutofit/>
          </a:bodyPr>
          <a:lstStyle/>
          <a:p>
            <a:pPr marL="571500" marR="0" lvl="0" indent="-571500" algn="l" rtl="0">
              <a:lnSpc>
                <a:spcPct val="100000"/>
              </a:lnSpc>
              <a:spcBef>
                <a:spcPts val="0"/>
              </a:spcBef>
              <a:spcAft>
                <a:spcPts val="0"/>
              </a:spcAft>
              <a:buClr>
                <a:srgbClr val="9966FF"/>
              </a:buClr>
              <a:buSzPts val="3600"/>
              <a:buFont typeface="Noto Sans Symbols"/>
              <a:buChar char="▪"/>
            </a:pPr>
            <a:r>
              <a:rPr lang="en-US" sz="3600" b="0" i="0" u="none" strike="noStrike" cap="none">
                <a:solidFill>
                  <a:schemeClr val="dk1"/>
                </a:solidFill>
                <a:latin typeface="Open Sans"/>
                <a:ea typeface="Open Sans"/>
                <a:cs typeface="Open Sans"/>
                <a:sym typeface="Open Sans"/>
              </a:rPr>
              <a:t>They are the economic rights as defined in the </a:t>
            </a:r>
            <a:r>
              <a:rPr lang="en-US" sz="3600" b="0" i="1" u="none" strike="noStrike" cap="none">
                <a:solidFill>
                  <a:schemeClr val="dk1"/>
                </a:solidFill>
                <a:latin typeface="Open Sans"/>
                <a:ea typeface="Open Sans"/>
                <a:cs typeface="Open Sans"/>
                <a:sym typeface="Open Sans"/>
              </a:rPr>
              <a:t>Copyright Act</a:t>
            </a:r>
            <a:endParaRPr sz="3600" b="0" i="1"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1320"/>
              </a:spcBef>
              <a:spcAft>
                <a:spcPts val="0"/>
              </a:spcAft>
              <a:buClr>
                <a:srgbClr val="9966FF"/>
              </a:buClr>
              <a:buSzPts val="3600"/>
              <a:buFont typeface="Noto Sans Symbols"/>
              <a:buChar char="▪"/>
            </a:pPr>
            <a:r>
              <a:rPr lang="en-US" sz="3600" b="0" i="0" u="none" strike="noStrike" cap="none">
                <a:solidFill>
                  <a:schemeClr val="dk1"/>
                </a:solidFill>
                <a:latin typeface="Open Sans"/>
                <a:ea typeface="Open Sans"/>
                <a:cs typeface="Open Sans"/>
                <a:sym typeface="Open Sans"/>
              </a:rPr>
              <a:t>The rights must be ‘mapped’ onto any activity to understand licences and exceptions available</a:t>
            </a:r>
            <a:endParaRPr sz="36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grpSp>
        <p:nvGrpSpPr>
          <p:cNvPr id="395" name="Google Shape;395;p48"/>
          <p:cNvGrpSpPr/>
          <p:nvPr/>
        </p:nvGrpSpPr>
        <p:grpSpPr>
          <a:xfrm>
            <a:off x="7668344" y="-63116"/>
            <a:ext cx="1261500" cy="1597376"/>
            <a:chOff x="7573952" y="-63116"/>
            <a:chExt cx="1261500" cy="1597376"/>
          </a:xfrm>
        </p:grpSpPr>
        <p:sp>
          <p:nvSpPr>
            <p:cNvPr id="396" name="Google Shape;396;p48"/>
            <p:cNvSpPr txBox="1"/>
            <p:nvPr/>
          </p:nvSpPr>
          <p:spPr>
            <a:xfrm>
              <a:off x="7827427" y="-6311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U</a:t>
              </a:r>
              <a:endParaRPr sz="1800" b="0" i="0" u="none" strike="noStrike" cap="none">
                <a:solidFill>
                  <a:schemeClr val="lt1"/>
                </a:solidFill>
                <a:latin typeface="Impact"/>
                <a:ea typeface="Impact"/>
                <a:cs typeface="Impact"/>
                <a:sym typeface="Impact"/>
              </a:endParaRPr>
            </a:p>
          </p:txBody>
        </p:sp>
        <p:sp>
          <p:nvSpPr>
            <p:cNvPr id="397" name="Google Shape;397;p48"/>
            <p:cNvSpPr txBox="1"/>
            <p:nvPr/>
          </p:nvSpPr>
          <p:spPr>
            <a:xfrm>
              <a:off x="7573952" y="1011060"/>
              <a:ext cx="1261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Usages</a:t>
              </a:r>
              <a:endParaRPr sz="1800" b="0" i="0" u="none" strike="noStrike" cap="none">
                <a:solidFill>
                  <a:schemeClr val="lt1"/>
                </a:solidFill>
                <a:latin typeface="Impact"/>
                <a:ea typeface="Impact"/>
                <a:cs typeface="Impact"/>
                <a:sym typeface="Impac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9"/>
          <p:cNvSpPr/>
          <p:nvPr/>
        </p:nvSpPr>
        <p:spPr>
          <a:xfrm>
            <a:off x="0" y="-27384"/>
            <a:ext cx="9144000" cy="1556792"/>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03" name="Google Shape;403;p49"/>
          <p:cNvSpPr txBox="1">
            <a:spLocks noGrp="1"/>
          </p:cNvSpPr>
          <p:nvPr>
            <p:ph type="title"/>
          </p:nvPr>
        </p:nvSpPr>
        <p:spPr>
          <a:xfrm>
            <a:off x="457200" y="238743"/>
            <a:ext cx="5791200" cy="862061"/>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COPYRIGHT USAGES</a:t>
            </a:r>
            <a:endParaRPr sz="4000" b="0" i="0" u="none" strike="noStrike" cap="none">
              <a:solidFill>
                <a:srgbClr val="FFFFFF"/>
              </a:solidFill>
              <a:latin typeface="Slabo 27px"/>
              <a:ea typeface="Slabo 27px"/>
              <a:cs typeface="Slabo 27px"/>
              <a:sym typeface="Slabo 27px"/>
            </a:endParaRPr>
          </a:p>
        </p:txBody>
      </p:sp>
      <p:sp>
        <p:nvSpPr>
          <p:cNvPr id="404" name="Google Shape;404;p49"/>
          <p:cNvSpPr txBox="1"/>
          <p:nvPr/>
        </p:nvSpPr>
        <p:spPr>
          <a:xfrm>
            <a:off x="2028109" y="2007765"/>
            <a:ext cx="6153000" cy="437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Copying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Issuing </a:t>
            </a:r>
            <a:r>
              <a:rPr lang="en-US" sz="3200">
                <a:solidFill>
                  <a:schemeClr val="dk1"/>
                </a:solidFill>
                <a:latin typeface="Open Sans"/>
                <a:ea typeface="Open Sans"/>
                <a:cs typeface="Open Sans"/>
                <a:sym typeface="Open Sans"/>
              </a:rPr>
              <a:t>C</a:t>
            </a:r>
            <a:r>
              <a:rPr lang="en-US" sz="3200" b="0" i="0" u="none" strike="noStrike" cap="none">
                <a:solidFill>
                  <a:schemeClr val="dk1"/>
                </a:solidFill>
                <a:latin typeface="Open Sans"/>
                <a:ea typeface="Open Sans"/>
                <a:cs typeface="Open Sans"/>
                <a:sym typeface="Open Sans"/>
              </a:rPr>
              <a:t>opies to the </a:t>
            </a:r>
            <a:r>
              <a:rPr lang="en-US" sz="3200">
                <a:solidFill>
                  <a:schemeClr val="dk1"/>
                </a:solidFill>
                <a:latin typeface="Open Sans"/>
                <a:ea typeface="Open Sans"/>
                <a:cs typeface="Open Sans"/>
                <a:sym typeface="Open Sans"/>
              </a:rPr>
              <a:t>P</a:t>
            </a:r>
            <a:r>
              <a:rPr lang="en-US" sz="3200" b="0" i="0" u="none" strike="noStrike" cap="none">
                <a:solidFill>
                  <a:schemeClr val="dk1"/>
                </a:solidFill>
                <a:latin typeface="Open Sans"/>
                <a:ea typeface="Open Sans"/>
                <a:cs typeface="Open Sans"/>
                <a:sym typeface="Open Sans"/>
              </a:rPr>
              <a:t>ublic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Rental or Lending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Public Performance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Communication to the </a:t>
            </a:r>
            <a:r>
              <a:rPr lang="en-US" sz="3200">
                <a:solidFill>
                  <a:schemeClr val="dk1"/>
                </a:solidFill>
                <a:latin typeface="Open Sans"/>
                <a:ea typeface="Open Sans"/>
                <a:cs typeface="Open Sans"/>
                <a:sym typeface="Open Sans"/>
              </a:rPr>
              <a:t>P</a:t>
            </a:r>
            <a:r>
              <a:rPr lang="en-US" sz="3200" b="0" i="0" u="none" strike="noStrike" cap="none">
                <a:solidFill>
                  <a:schemeClr val="dk1"/>
                </a:solidFill>
                <a:latin typeface="Open Sans"/>
                <a:ea typeface="Open Sans"/>
                <a:cs typeface="Open Sans"/>
                <a:sym typeface="Open Sans"/>
              </a:rPr>
              <a:t>ublic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Adaptation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pic>
        <p:nvPicPr>
          <p:cNvPr id="405" name="Google Shape;405;p49"/>
          <p:cNvPicPr preferRelativeResize="0"/>
          <p:nvPr/>
        </p:nvPicPr>
        <p:blipFill rotWithShape="1">
          <a:blip r:embed="rId3">
            <a:alphaModFix/>
          </a:blip>
          <a:srcRect/>
          <a:stretch/>
        </p:blipFill>
        <p:spPr>
          <a:xfrm>
            <a:off x="1249597" y="2007775"/>
            <a:ext cx="737802" cy="737775"/>
          </a:xfrm>
          <a:prstGeom prst="rect">
            <a:avLst/>
          </a:prstGeom>
          <a:noFill/>
          <a:ln>
            <a:noFill/>
          </a:ln>
        </p:spPr>
      </p:pic>
      <p:pic>
        <p:nvPicPr>
          <p:cNvPr id="406" name="Google Shape;406;p49"/>
          <p:cNvPicPr preferRelativeResize="0"/>
          <p:nvPr/>
        </p:nvPicPr>
        <p:blipFill rotWithShape="1">
          <a:blip r:embed="rId4">
            <a:alphaModFix/>
          </a:blip>
          <a:srcRect/>
          <a:stretch/>
        </p:blipFill>
        <p:spPr>
          <a:xfrm>
            <a:off x="1272600" y="2745547"/>
            <a:ext cx="638600" cy="638581"/>
          </a:xfrm>
          <a:prstGeom prst="rect">
            <a:avLst/>
          </a:prstGeom>
          <a:noFill/>
          <a:ln>
            <a:noFill/>
          </a:ln>
        </p:spPr>
      </p:pic>
      <p:pic>
        <p:nvPicPr>
          <p:cNvPr id="407" name="Google Shape;407;p49"/>
          <p:cNvPicPr preferRelativeResize="0"/>
          <p:nvPr/>
        </p:nvPicPr>
        <p:blipFill rotWithShape="1">
          <a:blip r:embed="rId5">
            <a:alphaModFix/>
          </a:blip>
          <a:srcRect/>
          <a:stretch/>
        </p:blipFill>
        <p:spPr>
          <a:xfrm>
            <a:off x="1327743" y="3468901"/>
            <a:ext cx="528308" cy="529375"/>
          </a:xfrm>
          <a:prstGeom prst="rect">
            <a:avLst/>
          </a:prstGeom>
          <a:noFill/>
          <a:ln>
            <a:noFill/>
          </a:ln>
        </p:spPr>
      </p:pic>
      <p:pic>
        <p:nvPicPr>
          <p:cNvPr id="408" name="Google Shape;408;p49"/>
          <p:cNvPicPr preferRelativeResize="0"/>
          <p:nvPr/>
        </p:nvPicPr>
        <p:blipFill rotWithShape="1">
          <a:blip r:embed="rId6">
            <a:alphaModFix/>
          </a:blip>
          <a:srcRect/>
          <a:stretch/>
        </p:blipFill>
        <p:spPr>
          <a:xfrm>
            <a:off x="1272600" y="4106775"/>
            <a:ext cx="638601" cy="638601"/>
          </a:xfrm>
          <a:prstGeom prst="rect">
            <a:avLst/>
          </a:prstGeom>
          <a:noFill/>
          <a:ln>
            <a:noFill/>
          </a:ln>
        </p:spPr>
      </p:pic>
      <p:pic>
        <p:nvPicPr>
          <p:cNvPr id="409" name="Google Shape;409;p49"/>
          <p:cNvPicPr preferRelativeResize="0"/>
          <p:nvPr/>
        </p:nvPicPr>
        <p:blipFill rotWithShape="1">
          <a:blip r:embed="rId7">
            <a:alphaModFix/>
          </a:blip>
          <a:srcRect/>
          <a:stretch/>
        </p:blipFill>
        <p:spPr>
          <a:xfrm>
            <a:off x="1327750" y="4927325"/>
            <a:ext cx="528300" cy="528300"/>
          </a:xfrm>
          <a:prstGeom prst="rect">
            <a:avLst/>
          </a:prstGeom>
          <a:noFill/>
          <a:ln>
            <a:noFill/>
          </a:ln>
        </p:spPr>
      </p:pic>
      <p:pic>
        <p:nvPicPr>
          <p:cNvPr id="410" name="Google Shape;410;p49"/>
          <p:cNvPicPr preferRelativeResize="0"/>
          <p:nvPr/>
        </p:nvPicPr>
        <p:blipFill rotWithShape="1">
          <a:blip r:embed="rId8">
            <a:alphaModFix/>
          </a:blip>
          <a:srcRect/>
          <a:stretch/>
        </p:blipFill>
        <p:spPr>
          <a:xfrm>
            <a:off x="1249600" y="5485175"/>
            <a:ext cx="638601" cy="638601"/>
          </a:xfrm>
          <a:prstGeom prst="rect">
            <a:avLst/>
          </a:prstGeom>
          <a:noFill/>
          <a:ln>
            <a:noFill/>
          </a:ln>
        </p:spPr>
      </p:pic>
      <p:grpSp>
        <p:nvGrpSpPr>
          <p:cNvPr id="411" name="Google Shape;411;p49"/>
          <p:cNvGrpSpPr/>
          <p:nvPr/>
        </p:nvGrpSpPr>
        <p:grpSpPr>
          <a:xfrm>
            <a:off x="7668344" y="-63116"/>
            <a:ext cx="1261500" cy="1597376"/>
            <a:chOff x="7573952" y="-63116"/>
            <a:chExt cx="1261500" cy="1597376"/>
          </a:xfrm>
        </p:grpSpPr>
        <p:sp>
          <p:nvSpPr>
            <p:cNvPr id="412" name="Google Shape;412;p49"/>
            <p:cNvSpPr txBox="1"/>
            <p:nvPr/>
          </p:nvSpPr>
          <p:spPr>
            <a:xfrm>
              <a:off x="7827427" y="-6311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U</a:t>
              </a:r>
              <a:endParaRPr sz="1800" b="0" i="0" u="none" strike="noStrike" cap="none">
                <a:solidFill>
                  <a:schemeClr val="lt1"/>
                </a:solidFill>
                <a:latin typeface="Impact"/>
                <a:ea typeface="Impact"/>
                <a:cs typeface="Impact"/>
                <a:sym typeface="Impact"/>
              </a:endParaRPr>
            </a:p>
          </p:txBody>
        </p:sp>
        <p:sp>
          <p:nvSpPr>
            <p:cNvPr id="413" name="Google Shape;413;p49"/>
            <p:cNvSpPr txBox="1"/>
            <p:nvPr/>
          </p:nvSpPr>
          <p:spPr>
            <a:xfrm>
              <a:off x="7573952" y="1011060"/>
              <a:ext cx="1261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Usages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50"/>
          <p:cNvSpPr/>
          <p:nvPr/>
        </p:nvSpPr>
        <p:spPr>
          <a:xfrm>
            <a:off x="0" y="-27384"/>
            <a:ext cx="9144000" cy="1556792"/>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19" name="Google Shape;419;p50"/>
          <p:cNvSpPr txBox="1">
            <a:spLocks noGrp="1"/>
          </p:cNvSpPr>
          <p:nvPr>
            <p:ph type="title"/>
          </p:nvPr>
        </p:nvSpPr>
        <p:spPr>
          <a:xfrm>
            <a:off x="457200" y="-27384"/>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2</a:t>
            </a:r>
            <a:endParaRPr sz="4000" b="0" i="0" u="none" strike="noStrike" cap="none">
              <a:solidFill>
                <a:srgbClr val="FFFFFF"/>
              </a:solidFill>
              <a:latin typeface="Slabo 27px"/>
              <a:ea typeface="Slabo 27px"/>
              <a:cs typeface="Slabo 27px"/>
              <a:sym typeface="Slabo 27px"/>
            </a:endParaRPr>
          </a:p>
        </p:txBody>
      </p:sp>
      <p:sp>
        <p:nvSpPr>
          <p:cNvPr id="420" name="Google Shape;420;p50"/>
          <p:cNvSpPr txBox="1">
            <a:spLocks noGrp="1"/>
          </p:cNvSpPr>
          <p:nvPr>
            <p:ph type="body" idx="1"/>
          </p:nvPr>
        </p:nvSpPr>
        <p:spPr>
          <a:xfrm>
            <a:off x="1046800" y="1752600"/>
            <a:ext cx="7266600" cy="4373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4400"/>
              <a:buFont typeface="Arial"/>
              <a:buNone/>
            </a:pPr>
            <a:r>
              <a:rPr lang="en-US" sz="4000" b="0" i="0" u="none" strike="noStrike" cap="none">
                <a:solidFill>
                  <a:schemeClr val="dk1"/>
                </a:solidFill>
                <a:latin typeface="Open Sans"/>
                <a:ea typeface="Open Sans"/>
                <a:cs typeface="Open Sans"/>
                <a:sym typeface="Open Sans"/>
              </a:rPr>
              <a:t>Using your “Usages” cards, decide what types of usage apply in the following scenario.</a:t>
            </a:r>
            <a:endParaRPr sz="40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grpSp>
        <p:nvGrpSpPr>
          <p:cNvPr id="421" name="Google Shape;421;p50"/>
          <p:cNvGrpSpPr/>
          <p:nvPr/>
        </p:nvGrpSpPr>
        <p:grpSpPr>
          <a:xfrm>
            <a:off x="7668344" y="-63116"/>
            <a:ext cx="1261500" cy="1597376"/>
            <a:chOff x="7573952" y="-63116"/>
            <a:chExt cx="1261500" cy="1597376"/>
          </a:xfrm>
        </p:grpSpPr>
        <p:sp>
          <p:nvSpPr>
            <p:cNvPr id="422" name="Google Shape;422;p50"/>
            <p:cNvSpPr txBox="1"/>
            <p:nvPr/>
          </p:nvSpPr>
          <p:spPr>
            <a:xfrm>
              <a:off x="7827427" y="-6311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U</a:t>
              </a:r>
              <a:endParaRPr sz="1800" b="0" i="0" u="none" strike="noStrike" cap="none">
                <a:solidFill>
                  <a:schemeClr val="lt1"/>
                </a:solidFill>
                <a:latin typeface="Impact"/>
                <a:ea typeface="Impact"/>
                <a:cs typeface="Impact"/>
                <a:sym typeface="Impact"/>
              </a:endParaRPr>
            </a:p>
          </p:txBody>
        </p:sp>
        <p:sp>
          <p:nvSpPr>
            <p:cNvPr id="423" name="Google Shape;423;p50"/>
            <p:cNvSpPr txBox="1"/>
            <p:nvPr/>
          </p:nvSpPr>
          <p:spPr>
            <a:xfrm>
              <a:off x="7573952" y="1011060"/>
              <a:ext cx="1261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Usages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1"/>
          <p:cNvSpPr/>
          <p:nvPr/>
        </p:nvSpPr>
        <p:spPr>
          <a:xfrm>
            <a:off x="-23081" y="-27384"/>
            <a:ext cx="9144000" cy="1556792"/>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30" name="Google Shape;430;p51"/>
          <p:cNvSpPr txBox="1">
            <a:spLocks noGrp="1"/>
          </p:cNvSpPr>
          <p:nvPr>
            <p:ph type="title"/>
          </p:nvPr>
        </p:nvSpPr>
        <p:spPr>
          <a:xfrm>
            <a:off x="457200" y="-27384"/>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2</a:t>
            </a:r>
            <a:endParaRPr sz="4000" b="0" i="0" u="none" strike="noStrike" cap="none">
              <a:solidFill>
                <a:srgbClr val="FFFFFF"/>
              </a:solidFill>
              <a:latin typeface="Slabo 27px"/>
              <a:ea typeface="Slabo 27px"/>
              <a:cs typeface="Slabo 27px"/>
              <a:sym typeface="Slabo 27px"/>
            </a:endParaRPr>
          </a:p>
        </p:txBody>
      </p:sp>
      <p:sp>
        <p:nvSpPr>
          <p:cNvPr id="431" name="Google Shape;431;p51"/>
          <p:cNvSpPr txBox="1">
            <a:spLocks noGrp="1"/>
          </p:cNvSpPr>
          <p:nvPr>
            <p:ph type="body" idx="1"/>
          </p:nvPr>
        </p:nvSpPr>
        <p:spPr>
          <a:xfrm>
            <a:off x="667000" y="1752600"/>
            <a:ext cx="7838100" cy="4816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What types of usages apply?</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2"/>
              </a:buClr>
              <a:buSzPts val="3600"/>
              <a:buFont typeface="Arial"/>
              <a:buNone/>
            </a:pPr>
            <a:r>
              <a:rPr lang="en-US" sz="3600" b="1" i="0" u="none" strike="noStrike" cap="none">
                <a:solidFill>
                  <a:schemeClr val="dk2"/>
                </a:solidFill>
                <a:latin typeface="Open Sans"/>
                <a:ea typeface="Open Sans"/>
                <a:cs typeface="Open Sans"/>
                <a:sym typeface="Open Sans"/>
              </a:rPr>
              <a:t>1. A blogger uploads an image to his blog.</a:t>
            </a:r>
            <a:endParaRPr sz="3600" b="1" i="0" u="none" strike="noStrike" cap="none">
              <a:solidFill>
                <a:schemeClr val="dk2"/>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
        <p:nvSpPr>
          <p:cNvPr id="432" name="Google Shape;432;p51"/>
          <p:cNvSpPr/>
          <p:nvPr/>
        </p:nvSpPr>
        <p:spPr>
          <a:xfrm>
            <a:off x="634325" y="4906971"/>
            <a:ext cx="8175934" cy="669202"/>
          </a:xfrm>
          <a:prstGeom prst="rect">
            <a:avLst/>
          </a:prstGeom>
          <a:noFill/>
          <a:ln>
            <a:noFill/>
          </a:ln>
        </p:spPr>
        <p:txBody>
          <a:bodyPr spcFirstLastPara="1" wrap="square" lIns="91425" tIns="45700" rIns="91425" bIns="45700" anchor="t" anchorCtr="0">
            <a:noAutofit/>
          </a:bodyPr>
          <a:lstStyle/>
          <a:p>
            <a:pPr marL="0" marR="0" lvl="0" indent="0" algn="ctr" rtl="0">
              <a:lnSpc>
                <a:spcPct val="115000"/>
              </a:lnSpc>
              <a:spcBef>
                <a:spcPts val="0"/>
              </a:spcBef>
              <a:spcAft>
                <a:spcPts val="0"/>
              </a:spcAft>
              <a:buClr>
                <a:srgbClr val="000000"/>
              </a:buClr>
              <a:buSzPts val="3600"/>
              <a:buFont typeface="Arial"/>
              <a:buNone/>
            </a:pPr>
            <a:endParaRPr sz="3600" b="0" i="0" u="none" strike="noStrike" cap="none">
              <a:solidFill>
                <a:schemeClr val="dk1"/>
              </a:solidFill>
              <a:latin typeface="Open Sans"/>
              <a:ea typeface="Open Sans"/>
              <a:cs typeface="Open Sans"/>
              <a:sym typeface="Open Sans"/>
            </a:endParaRPr>
          </a:p>
        </p:txBody>
      </p:sp>
      <p:sp>
        <p:nvSpPr>
          <p:cNvPr id="433" name="Google Shape;433;p51"/>
          <p:cNvSpPr/>
          <p:nvPr/>
        </p:nvSpPr>
        <p:spPr>
          <a:xfrm>
            <a:off x="1444605" y="5817945"/>
            <a:ext cx="7365600" cy="646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600"/>
              <a:buFont typeface="Arial"/>
              <a:buNone/>
            </a:pPr>
            <a:endParaRPr sz="3600" b="0" i="0" u="none" strike="noStrike" cap="none">
              <a:solidFill>
                <a:schemeClr val="dk1"/>
              </a:solidFill>
              <a:latin typeface="Open Sans"/>
              <a:ea typeface="Open Sans"/>
              <a:cs typeface="Open Sans"/>
              <a:sym typeface="Open Sans"/>
            </a:endParaRPr>
          </a:p>
        </p:txBody>
      </p:sp>
      <p:grpSp>
        <p:nvGrpSpPr>
          <p:cNvPr id="434" name="Google Shape;434;p51"/>
          <p:cNvGrpSpPr/>
          <p:nvPr/>
        </p:nvGrpSpPr>
        <p:grpSpPr>
          <a:xfrm>
            <a:off x="7668344" y="-63116"/>
            <a:ext cx="1261500" cy="1597376"/>
            <a:chOff x="7573952" y="-63116"/>
            <a:chExt cx="1261500" cy="1597376"/>
          </a:xfrm>
        </p:grpSpPr>
        <p:sp>
          <p:nvSpPr>
            <p:cNvPr id="435" name="Google Shape;435;p51"/>
            <p:cNvSpPr txBox="1"/>
            <p:nvPr/>
          </p:nvSpPr>
          <p:spPr>
            <a:xfrm>
              <a:off x="7827427" y="-6311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U</a:t>
              </a:r>
              <a:endParaRPr sz="1800" b="0" i="0" u="none" strike="noStrike" cap="none">
                <a:solidFill>
                  <a:schemeClr val="lt1"/>
                </a:solidFill>
                <a:latin typeface="Impact"/>
                <a:ea typeface="Impact"/>
                <a:cs typeface="Impact"/>
                <a:sym typeface="Impact"/>
              </a:endParaRPr>
            </a:p>
          </p:txBody>
        </p:sp>
        <p:sp>
          <p:nvSpPr>
            <p:cNvPr id="436" name="Google Shape;436;p51"/>
            <p:cNvSpPr txBox="1"/>
            <p:nvPr/>
          </p:nvSpPr>
          <p:spPr>
            <a:xfrm>
              <a:off x="7573952" y="1011060"/>
              <a:ext cx="1261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Usages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52"/>
          <p:cNvSpPr/>
          <p:nvPr/>
        </p:nvSpPr>
        <p:spPr>
          <a:xfrm>
            <a:off x="-23081" y="-27384"/>
            <a:ext cx="9144000" cy="1556792"/>
          </a:xfrm>
          <a:prstGeom prst="rect">
            <a:avLst/>
          </a:prstGeom>
          <a:solidFill>
            <a:srgbClr val="9966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43" name="Google Shape;443;p52"/>
          <p:cNvSpPr txBox="1">
            <a:spLocks noGrp="1"/>
          </p:cNvSpPr>
          <p:nvPr>
            <p:ph type="title"/>
          </p:nvPr>
        </p:nvSpPr>
        <p:spPr>
          <a:xfrm>
            <a:off x="457200" y="-27384"/>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2</a:t>
            </a:r>
            <a:endParaRPr sz="4000" b="0" i="0" u="none" strike="noStrike" cap="none">
              <a:solidFill>
                <a:srgbClr val="FFFFFF"/>
              </a:solidFill>
              <a:latin typeface="Slabo 27px"/>
              <a:ea typeface="Slabo 27px"/>
              <a:cs typeface="Slabo 27px"/>
              <a:sym typeface="Slabo 27px"/>
            </a:endParaRPr>
          </a:p>
        </p:txBody>
      </p:sp>
      <p:sp>
        <p:nvSpPr>
          <p:cNvPr id="444" name="Google Shape;444;p52"/>
          <p:cNvSpPr txBox="1">
            <a:spLocks noGrp="1"/>
          </p:cNvSpPr>
          <p:nvPr>
            <p:ph type="body" idx="1"/>
          </p:nvPr>
        </p:nvSpPr>
        <p:spPr>
          <a:xfrm>
            <a:off x="713775" y="1752600"/>
            <a:ext cx="8129100" cy="4816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What types of usages apply?</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2"/>
              </a:buClr>
              <a:buSzPts val="3600"/>
              <a:buFont typeface="Arial"/>
              <a:buNone/>
            </a:pPr>
            <a:r>
              <a:rPr lang="en-US" sz="3600" b="1" i="0" u="none" strike="noStrike" cap="none">
                <a:solidFill>
                  <a:schemeClr val="dk2"/>
                </a:solidFill>
                <a:latin typeface="Open Sans"/>
                <a:ea typeface="Open Sans"/>
                <a:cs typeface="Open Sans"/>
                <a:sym typeface="Open Sans"/>
              </a:rPr>
              <a:t>1. A blogger uploads an image to his blog.</a:t>
            </a:r>
            <a:endParaRPr sz="3600" b="1" i="0" u="none" strike="noStrike" cap="none">
              <a:solidFill>
                <a:schemeClr val="dk2"/>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
        <p:nvSpPr>
          <p:cNvPr id="445" name="Google Shape;445;p52"/>
          <p:cNvSpPr/>
          <p:nvPr/>
        </p:nvSpPr>
        <p:spPr>
          <a:xfrm>
            <a:off x="1444605" y="4928839"/>
            <a:ext cx="7365654" cy="647334"/>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rgbClr val="000000"/>
              </a:buClr>
              <a:buSzPts val="3600"/>
              <a:buFont typeface="Arial"/>
              <a:buNone/>
            </a:pPr>
            <a:r>
              <a:rPr lang="en-US" sz="3600" b="0" i="0" u="none" strike="noStrike" cap="none">
                <a:solidFill>
                  <a:schemeClr val="dk1"/>
                </a:solidFill>
                <a:latin typeface="Open Sans"/>
                <a:ea typeface="Open Sans"/>
                <a:cs typeface="Open Sans"/>
                <a:sym typeface="Open Sans"/>
              </a:rPr>
              <a:t>Communication to the public</a:t>
            </a:r>
            <a:endParaRPr sz="3600" b="0" i="0" u="none" strike="noStrike" cap="none">
              <a:solidFill>
                <a:schemeClr val="dk1"/>
              </a:solidFill>
              <a:latin typeface="Open Sans"/>
              <a:ea typeface="Open Sans"/>
              <a:cs typeface="Open Sans"/>
              <a:sym typeface="Open Sans"/>
            </a:endParaRPr>
          </a:p>
        </p:txBody>
      </p:sp>
      <p:sp>
        <p:nvSpPr>
          <p:cNvPr id="446" name="Google Shape;446;p52"/>
          <p:cNvSpPr/>
          <p:nvPr/>
        </p:nvSpPr>
        <p:spPr>
          <a:xfrm>
            <a:off x="1444605" y="5817945"/>
            <a:ext cx="7365600" cy="646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Open Sans"/>
                <a:ea typeface="Open Sans"/>
                <a:cs typeface="Open Sans"/>
                <a:sym typeface="Open Sans"/>
              </a:rPr>
              <a:t>Copying</a:t>
            </a:r>
            <a:endParaRPr sz="3600" b="0" i="0" u="none" strike="noStrike" cap="none">
              <a:solidFill>
                <a:schemeClr val="dk1"/>
              </a:solidFill>
              <a:latin typeface="Open Sans"/>
              <a:ea typeface="Open Sans"/>
              <a:cs typeface="Open Sans"/>
              <a:sym typeface="Open Sans"/>
            </a:endParaRPr>
          </a:p>
        </p:txBody>
      </p:sp>
      <p:pic>
        <p:nvPicPr>
          <p:cNvPr id="447" name="Google Shape;447;p52"/>
          <p:cNvPicPr preferRelativeResize="0"/>
          <p:nvPr/>
        </p:nvPicPr>
        <p:blipFill rotWithShape="1">
          <a:blip r:embed="rId3">
            <a:alphaModFix/>
          </a:blip>
          <a:srcRect/>
          <a:stretch/>
        </p:blipFill>
        <p:spPr>
          <a:xfrm>
            <a:off x="634325" y="5741300"/>
            <a:ext cx="722849" cy="722849"/>
          </a:xfrm>
          <a:prstGeom prst="rect">
            <a:avLst/>
          </a:prstGeom>
          <a:noFill/>
          <a:ln>
            <a:noFill/>
          </a:ln>
        </p:spPr>
      </p:pic>
      <p:pic>
        <p:nvPicPr>
          <p:cNvPr id="448" name="Google Shape;448;p52"/>
          <p:cNvPicPr preferRelativeResize="0"/>
          <p:nvPr/>
        </p:nvPicPr>
        <p:blipFill rotWithShape="1">
          <a:blip r:embed="rId4">
            <a:alphaModFix/>
          </a:blip>
          <a:srcRect/>
          <a:stretch/>
        </p:blipFill>
        <p:spPr>
          <a:xfrm>
            <a:off x="713774" y="5012225"/>
            <a:ext cx="563950" cy="563950"/>
          </a:xfrm>
          <a:prstGeom prst="rect">
            <a:avLst/>
          </a:prstGeom>
          <a:noFill/>
          <a:ln>
            <a:noFill/>
          </a:ln>
        </p:spPr>
      </p:pic>
      <p:grpSp>
        <p:nvGrpSpPr>
          <p:cNvPr id="449" name="Google Shape;449;p52"/>
          <p:cNvGrpSpPr/>
          <p:nvPr/>
        </p:nvGrpSpPr>
        <p:grpSpPr>
          <a:xfrm>
            <a:off x="7668344" y="-63116"/>
            <a:ext cx="1261500" cy="1597376"/>
            <a:chOff x="7573952" y="-63116"/>
            <a:chExt cx="1261500" cy="1597376"/>
          </a:xfrm>
        </p:grpSpPr>
        <p:sp>
          <p:nvSpPr>
            <p:cNvPr id="450" name="Google Shape;450;p52"/>
            <p:cNvSpPr txBox="1"/>
            <p:nvPr/>
          </p:nvSpPr>
          <p:spPr>
            <a:xfrm>
              <a:off x="7827427" y="-6311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U</a:t>
              </a:r>
              <a:endParaRPr sz="1800" b="0" i="0" u="none" strike="noStrike" cap="none">
                <a:solidFill>
                  <a:schemeClr val="lt1"/>
                </a:solidFill>
                <a:latin typeface="Impact"/>
                <a:ea typeface="Impact"/>
                <a:cs typeface="Impact"/>
                <a:sym typeface="Impact"/>
              </a:endParaRPr>
            </a:p>
          </p:txBody>
        </p:sp>
        <p:sp>
          <p:nvSpPr>
            <p:cNvPr id="451" name="Google Shape;451;p52"/>
            <p:cNvSpPr txBox="1"/>
            <p:nvPr/>
          </p:nvSpPr>
          <p:spPr>
            <a:xfrm>
              <a:off x="7573952" y="1011060"/>
              <a:ext cx="1261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Usages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53"/>
          <p:cNvSpPr/>
          <p:nvPr/>
        </p:nvSpPr>
        <p:spPr>
          <a:xfrm>
            <a:off x="0" y="1772816"/>
            <a:ext cx="9144000" cy="1556792"/>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57" name="Google Shape;457;p53"/>
          <p:cNvSpPr txBox="1">
            <a:spLocks noGrp="1"/>
          </p:cNvSpPr>
          <p:nvPr>
            <p:ph type="ctrTitle"/>
          </p:nvPr>
        </p:nvSpPr>
        <p:spPr>
          <a:xfrm>
            <a:off x="457200" y="1772825"/>
            <a:ext cx="7772400" cy="1556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8800"/>
              <a:buFont typeface="Slabo 27px"/>
              <a:buNone/>
            </a:pPr>
            <a:r>
              <a:rPr lang="en-US" sz="8800" b="1" i="0" u="none" strike="noStrike" cap="none">
                <a:solidFill>
                  <a:srgbClr val="FFFFFF"/>
                </a:solidFill>
                <a:latin typeface="Slabo 27px"/>
                <a:ea typeface="Slabo 27px"/>
                <a:cs typeface="Slabo 27px"/>
                <a:sym typeface="Slabo 27px"/>
              </a:rPr>
              <a:t>Licences</a:t>
            </a:r>
            <a:endParaRPr sz="8800" b="1" i="0" u="none" strike="noStrike" cap="none">
              <a:solidFill>
                <a:srgbClr val="FFFFFF"/>
              </a:solidFill>
              <a:latin typeface="Slabo 27px"/>
              <a:ea typeface="Slabo 27px"/>
              <a:cs typeface="Slabo 27px"/>
              <a:sym typeface="Slabo 27px"/>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54"/>
          <p:cNvSpPr/>
          <p:nvPr/>
        </p:nvSpPr>
        <p:spPr>
          <a:xfrm>
            <a:off x="0" y="-27384"/>
            <a:ext cx="9144000" cy="1556792"/>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64" name="Google Shape;464;p54"/>
          <p:cNvSpPr txBox="1">
            <a:spLocks noGrp="1"/>
          </p:cNvSpPr>
          <p:nvPr>
            <p:ph type="title"/>
          </p:nvPr>
        </p:nvSpPr>
        <p:spPr>
          <a:xfrm>
            <a:off x="457199" y="9132"/>
            <a:ext cx="6817200" cy="1389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WHY CONSIDER TYPES OF COPYRIGHT LICENCE?</a:t>
            </a:r>
            <a:endParaRPr sz="4000" b="0" i="0" u="none" strike="noStrike" cap="none">
              <a:solidFill>
                <a:srgbClr val="FFFFFF"/>
              </a:solidFill>
              <a:latin typeface="Slabo 27px"/>
              <a:ea typeface="Slabo 27px"/>
              <a:cs typeface="Slabo 27px"/>
              <a:sym typeface="Slabo 27px"/>
            </a:endParaRPr>
          </a:p>
        </p:txBody>
      </p:sp>
      <p:sp>
        <p:nvSpPr>
          <p:cNvPr id="465" name="Google Shape;465;p54"/>
          <p:cNvSpPr txBox="1">
            <a:spLocks noGrp="1"/>
          </p:cNvSpPr>
          <p:nvPr>
            <p:ph type="body" idx="1"/>
          </p:nvPr>
        </p:nvSpPr>
        <p:spPr>
          <a:xfrm>
            <a:off x="553500" y="1731375"/>
            <a:ext cx="8062500" cy="4660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457200" marR="0" lvl="1" indent="-228600" algn="l" rtl="0">
              <a:lnSpc>
                <a:spcPct val="100000"/>
              </a:lnSpc>
              <a:spcBef>
                <a:spcPts val="1320"/>
              </a:spcBef>
              <a:spcAft>
                <a:spcPts val="0"/>
              </a:spcAft>
              <a:buClr>
                <a:schemeClr val="dk2"/>
              </a:buClr>
              <a:buSzPts val="3600"/>
              <a:buFont typeface="Arial"/>
              <a:buChar char="+"/>
            </a:pPr>
            <a:r>
              <a:rPr lang="en-US" sz="3600" b="0" i="0" u="none" strike="noStrike" cap="none">
                <a:solidFill>
                  <a:schemeClr val="dk1"/>
                </a:solidFill>
                <a:latin typeface="Open Sans"/>
                <a:ea typeface="Open Sans"/>
                <a:cs typeface="Open Sans"/>
                <a:sym typeface="Open Sans"/>
              </a:rPr>
              <a:t> Can effectively provide zero risk</a:t>
            </a:r>
            <a:endParaRPr sz="2000" b="0" i="0" u="none" strike="noStrike" cap="none">
              <a:solidFill>
                <a:schemeClr val="dk1"/>
              </a:solidFill>
              <a:latin typeface="Open Sans"/>
              <a:ea typeface="Open Sans"/>
              <a:cs typeface="Open Sans"/>
              <a:sym typeface="Open Sans"/>
            </a:endParaRPr>
          </a:p>
          <a:p>
            <a:pPr marL="457200" marR="0" lvl="1" indent="-228600" algn="l" rtl="0">
              <a:lnSpc>
                <a:spcPct val="100000"/>
              </a:lnSpc>
              <a:spcBef>
                <a:spcPts val="720"/>
              </a:spcBef>
              <a:spcAft>
                <a:spcPts val="0"/>
              </a:spcAft>
              <a:buClr>
                <a:schemeClr val="dk2"/>
              </a:buClr>
              <a:buSzPts val="3600"/>
              <a:buFont typeface="Arial"/>
              <a:buChar char="+"/>
            </a:pPr>
            <a:r>
              <a:rPr lang="en-US" sz="3600" b="0" i="0" u="none" strike="noStrike" cap="none">
                <a:solidFill>
                  <a:schemeClr val="dk1"/>
                </a:solidFill>
                <a:latin typeface="Open Sans"/>
                <a:ea typeface="Open Sans"/>
                <a:cs typeface="Open Sans"/>
                <a:sym typeface="Open Sans"/>
              </a:rPr>
              <a:t> May already have paid for them</a:t>
            </a:r>
            <a:endParaRPr sz="3600" b="0" i="0" u="none" strike="noStrike" cap="none">
              <a:solidFill>
                <a:schemeClr val="dk1"/>
              </a:solidFill>
              <a:latin typeface="Open Sans"/>
              <a:ea typeface="Open Sans"/>
              <a:cs typeface="Open Sans"/>
              <a:sym typeface="Open Sans"/>
            </a:endParaRPr>
          </a:p>
          <a:p>
            <a:pPr marL="571500" marR="0" lvl="0" indent="-571500" algn="l" rtl="0">
              <a:lnSpc>
                <a:spcPct val="100000"/>
              </a:lnSpc>
              <a:spcBef>
                <a:spcPts val="720"/>
              </a:spcBef>
              <a:spcAft>
                <a:spcPts val="0"/>
              </a:spcAft>
              <a:buClr>
                <a:schemeClr val="dk1"/>
              </a:buClr>
              <a:buSzPts val="3600"/>
              <a:buFont typeface="Arial"/>
              <a:buChar char="‒"/>
            </a:pPr>
            <a:r>
              <a:rPr lang="en-US" sz="3600" b="1" i="0" u="none" strike="noStrike" cap="none">
                <a:solidFill>
                  <a:schemeClr val="dk1"/>
                </a:solidFill>
                <a:latin typeface="Open Sans"/>
                <a:ea typeface="Open Sans"/>
                <a:cs typeface="Open Sans"/>
                <a:sym typeface="Open Sans"/>
              </a:rPr>
              <a:t>They all involve limitations</a:t>
            </a:r>
            <a:endParaRPr sz="2000" b="1" i="0" u="none" strike="noStrike" cap="none">
              <a:solidFill>
                <a:schemeClr val="dk1"/>
              </a:solidFill>
              <a:latin typeface="Open Sans"/>
              <a:ea typeface="Open Sans"/>
              <a:cs typeface="Open Sans"/>
              <a:sym typeface="Open Sans"/>
            </a:endParaRPr>
          </a:p>
          <a:p>
            <a:pPr marL="457200" marR="0" lvl="1" indent="-228600" algn="l" rtl="0">
              <a:lnSpc>
                <a:spcPct val="100000"/>
              </a:lnSpc>
              <a:spcBef>
                <a:spcPts val="1320"/>
              </a:spcBef>
              <a:spcAft>
                <a:spcPts val="0"/>
              </a:spcAft>
              <a:buClr>
                <a:schemeClr val="dk2"/>
              </a:buClr>
              <a:buSzPts val="3600"/>
              <a:buFont typeface="Arial"/>
              <a:buChar char="‒"/>
            </a:pPr>
            <a:r>
              <a:rPr lang="en-US" sz="3600" b="0" i="0" u="none" strike="noStrike" cap="none">
                <a:solidFill>
                  <a:schemeClr val="dk1"/>
                </a:solidFill>
                <a:latin typeface="Open Sans"/>
                <a:ea typeface="Open Sans"/>
                <a:cs typeface="Open Sans"/>
                <a:sym typeface="Open Sans"/>
              </a:rPr>
              <a:t> Not carte blanche</a:t>
            </a:r>
            <a:endParaRPr sz="2000" b="0" i="0" u="none" strike="noStrike" cap="none">
              <a:solidFill>
                <a:schemeClr val="dk1"/>
              </a:solidFill>
              <a:latin typeface="Open Sans"/>
              <a:ea typeface="Open Sans"/>
              <a:cs typeface="Open Sans"/>
              <a:sym typeface="Open Sans"/>
            </a:endParaRPr>
          </a:p>
          <a:p>
            <a:pPr marL="457200" marR="0" lvl="1" indent="-228600" algn="l" rtl="0">
              <a:lnSpc>
                <a:spcPct val="100000"/>
              </a:lnSpc>
              <a:spcBef>
                <a:spcPts val="720"/>
              </a:spcBef>
              <a:spcAft>
                <a:spcPts val="0"/>
              </a:spcAft>
              <a:buClr>
                <a:schemeClr val="dk2"/>
              </a:buClr>
              <a:buSzPts val="3600"/>
              <a:buFont typeface="Arial"/>
              <a:buChar char="‒"/>
            </a:pPr>
            <a:r>
              <a:rPr lang="en-US" sz="3600" b="0" i="0" u="none" strike="noStrike" cap="none">
                <a:solidFill>
                  <a:schemeClr val="dk1"/>
                </a:solidFill>
                <a:latin typeface="Open Sans"/>
                <a:ea typeface="Open Sans"/>
                <a:cs typeface="Open Sans"/>
                <a:sym typeface="Open Sans"/>
              </a:rPr>
              <a:t> Relationship with exceptions</a:t>
            </a:r>
            <a:endParaRPr sz="36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4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grpSp>
        <p:nvGrpSpPr>
          <p:cNvPr id="466" name="Google Shape;466;p54"/>
          <p:cNvGrpSpPr/>
          <p:nvPr/>
        </p:nvGrpSpPr>
        <p:grpSpPr>
          <a:xfrm>
            <a:off x="7432249" y="-76191"/>
            <a:ext cx="1637700" cy="1573791"/>
            <a:chOff x="7432249" y="-76191"/>
            <a:chExt cx="1637700" cy="1573791"/>
          </a:xfrm>
        </p:grpSpPr>
        <p:sp>
          <p:nvSpPr>
            <p:cNvPr id="467" name="Google Shape;467;p54"/>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468" name="Google Shape;468;p54"/>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5"/>
          <p:cNvSpPr/>
          <p:nvPr/>
        </p:nvSpPr>
        <p:spPr>
          <a:xfrm>
            <a:off x="-24181" y="-27384"/>
            <a:ext cx="9144000" cy="1556700"/>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74" name="Google Shape;474;p55"/>
          <p:cNvSpPr txBox="1">
            <a:spLocks noGrp="1"/>
          </p:cNvSpPr>
          <p:nvPr>
            <p:ph type="title"/>
          </p:nvPr>
        </p:nvSpPr>
        <p:spPr>
          <a:xfrm>
            <a:off x="457200" y="351000"/>
            <a:ext cx="6189300" cy="7314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3600"/>
              <a:buFont typeface="Slabo 27px"/>
              <a:buNone/>
            </a:pPr>
            <a:r>
              <a:rPr lang="en-US" sz="4000" b="0" i="0" u="none" strike="noStrike" cap="none">
                <a:solidFill>
                  <a:srgbClr val="FFFFFF"/>
                </a:solidFill>
                <a:latin typeface="Slabo 27px"/>
                <a:ea typeface="Slabo 27px"/>
                <a:cs typeface="Slabo 27px"/>
                <a:sym typeface="Slabo 27px"/>
              </a:rPr>
              <a:t>COPYRIGHT LICENCES</a:t>
            </a:r>
            <a:endParaRPr sz="4000" b="0" i="0" u="none" strike="noStrike" cap="none">
              <a:solidFill>
                <a:srgbClr val="FFFFFF"/>
              </a:solidFill>
              <a:latin typeface="Slabo 27px"/>
              <a:ea typeface="Slabo 27px"/>
              <a:cs typeface="Slabo 27px"/>
              <a:sym typeface="Slabo 27px"/>
            </a:endParaRPr>
          </a:p>
        </p:txBody>
      </p:sp>
      <p:sp>
        <p:nvSpPr>
          <p:cNvPr id="475" name="Google Shape;475;p55"/>
          <p:cNvSpPr txBox="1"/>
          <p:nvPr/>
        </p:nvSpPr>
        <p:spPr>
          <a:xfrm>
            <a:off x="1962625" y="1969913"/>
            <a:ext cx="6153000" cy="4626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200" b="0" i="0" u="none" strike="noStrike" cap="none">
                <a:solidFill>
                  <a:schemeClr val="dk1"/>
                </a:solidFill>
                <a:latin typeface="Open Sans"/>
                <a:ea typeface="Open Sans"/>
                <a:cs typeface="Open Sans"/>
                <a:sym typeface="Open Sans"/>
              </a:rPr>
              <a:t>Audio Cine/ Criterion Pictures</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1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Library </a:t>
            </a:r>
            <a:r>
              <a:rPr lang="en-US" sz="3200">
                <a:solidFill>
                  <a:schemeClr val="dk1"/>
                </a:solidFill>
                <a:latin typeface="Open Sans"/>
                <a:ea typeface="Open Sans"/>
                <a:cs typeface="Open Sans"/>
                <a:sym typeface="Open Sans"/>
              </a:rPr>
              <a:t>L</a:t>
            </a:r>
            <a:r>
              <a:rPr lang="en-US" sz="3200" b="0" i="0" u="none" strike="noStrike" cap="none">
                <a:solidFill>
                  <a:schemeClr val="dk1"/>
                </a:solidFill>
                <a:latin typeface="Open Sans"/>
                <a:ea typeface="Open Sans"/>
                <a:cs typeface="Open Sans"/>
                <a:sym typeface="Open Sans"/>
              </a:rPr>
              <a:t>icensed </a:t>
            </a:r>
            <a:r>
              <a:rPr lang="en-US" sz="3200">
                <a:solidFill>
                  <a:schemeClr val="dk1"/>
                </a:solidFill>
                <a:latin typeface="Open Sans"/>
                <a:ea typeface="Open Sans"/>
                <a:cs typeface="Open Sans"/>
                <a:sym typeface="Open Sans"/>
              </a:rPr>
              <a:t>R</a:t>
            </a:r>
            <a:r>
              <a:rPr lang="en-US" sz="3200" b="0" i="0" u="none" strike="noStrike" cap="none">
                <a:solidFill>
                  <a:schemeClr val="dk1"/>
                </a:solidFill>
                <a:latin typeface="Open Sans"/>
                <a:ea typeface="Open Sans"/>
                <a:cs typeface="Open Sans"/>
                <a:sym typeface="Open Sans"/>
              </a:rPr>
              <a:t>esources</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Creative Commons</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Access Copyright/Copibec</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Copyright Clearance Center</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64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SOCAN</a:t>
            </a:r>
            <a:endParaRPr sz="32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1640"/>
              </a:spcBef>
              <a:spcAft>
                <a:spcPts val="0"/>
              </a:spcAft>
              <a:buClr>
                <a:schemeClr val="dk1"/>
              </a:buClr>
              <a:buSzPts val="3200"/>
              <a:buFont typeface="Arial"/>
              <a:buNone/>
            </a:pPr>
            <a:endParaRPr sz="3200" b="0" i="0" u="none" strike="noStrike" cap="none">
              <a:solidFill>
                <a:schemeClr val="dk1"/>
              </a:solidFill>
              <a:latin typeface="Open Sans"/>
              <a:ea typeface="Open Sans"/>
              <a:cs typeface="Open Sans"/>
              <a:sym typeface="Open Sans"/>
            </a:endParaRPr>
          </a:p>
        </p:txBody>
      </p:sp>
      <p:pic>
        <p:nvPicPr>
          <p:cNvPr id="476" name="Google Shape;476;p55" descr="cc"/>
          <p:cNvPicPr preferRelativeResize="0"/>
          <p:nvPr/>
        </p:nvPicPr>
        <p:blipFill rotWithShape="1">
          <a:blip r:embed="rId3">
            <a:alphaModFix/>
          </a:blip>
          <a:srcRect/>
          <a:stretch/>
        </p:blipFill>
        <p:spPr>
          <a:xfrm>
            <a:off x="1285314" y="3352309"/>
            <a:ext cx="519265" cy="519265"/>
          </a:xfrm>
          <a:prstGeom prst="rect">
            <a:avLst/>
          </a:prstGeom>
          <a:noFill/>
          <a:ln>
            <a:noFill/>
          </a:ln>
        </p:spPr>
      </p:pic>
      <p:grpSp>
        <p:nvGrpSpPr>
          <p:cNvPr id="477" name="Google Shape;477;p55"/>
          <p:cNvGrpSpPr/>
          <p:nvPr/>
        </p:nvGrpSpPr>
        <p:grpSpPr>
          <a:xfrm>
            <a:off x="7432249" y="-76191"/>
            <a:ext cx="1637700" cy="1573791"/>
            <a:chOff x="7432249" y="-76191"/>
            <a:chExt cx="1637700" cy="1573791"/>
          </a:xfrm>
        </p:grpSpPr>
        <p:sp>
          <p:nvSpPr>
            <p:cNvPr id="478" name="Google Shape;478;p55"/>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479" name="Google Shape;479;p55"/>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pic>
        <p:nvPicPr>
          <p:cNvPr id="480" name="Google Shape;480;p55"/>
          <p:cNvPicPr preferRelativeResize="0"/>
          <p:nvPr/>
        </p:nvPicPr>
        <p:blipFill rotWithShape="1">
          <a:blip r:embed="rId4">
            <a:alphaModFix/>
          </a:blip>
          <a:srcRect/>
          <a:stretch/>
        </p:blipFill>
        <p:spPr>
          <a:xfrm>
            <a:off x="1285326" y="2007776"/>
            <a:ext cx="519250" cy="519272"/>
          </a:xfrm>
          <a:prstGeom prst="rect">
            <a:avLst/>
          </a:prstGeom>
          <a:noFill/>
          <a:ln>
            <a:noFill/>
          </a:ln>
        </p:spPr>
      </p:pic>
      <p:pic>
        <p:nvPicPr>
          <p:cNvPr id="481" name="Google Shape;481;p55"/>
          <p:cNvPicPr preferRelativeResize="0"/>
          <p:nvPr/>
        </p:nvPicPr>
        <p:blipFill rotWithShape="1">
          <a:blip r:embed="rId5">
            <a:alphaModFix/>
          </a:blip>
          <a:srcRect/>
          <a:stretch/>
        </p:blipFill>
        <p:spPr>
          <a:xfrm>
            <a:off x="1294649" y="2622424"/>
            <a:ext cx="500600" cy="500600"/>
          </a:xfrm>
          <a:prstGeom prst="rect">
            <a:avLst/>
          </a:prstGeom>
          <a:noFill/>
          <a:ln>
            <a:noFill/>
          </a:ln>
        </p:spPr>
      </p:pic>
      <p:pic>
        <p:nvPicPr>
          <p:cNvPr id="482" name="Google Shape;482;p55"/>
          <p:cNvPicPr preferRelativeResize="0"/>
          <p:nvPr/>
        </p:nvPicPr>
        <p:blipFill rotWithShape="1">
          <a:blip r:embed="rId6">
            <a:alphaModFix/>
          </a:blip>
          <a:srcRect/>
          <a:stretch/>
        </p:blipFill>
        <p:spPr>
          <a:xfrm>
            <a:off x="1244600" y="4032918"/>
            <a:ext cx="600700" cy="500583"/>
          </a:xfrm>
          <a:prstGeom prst="rect">
            <a:avLst/>
          </a:prstGeom>
          <a:noFill/>
          <a:ln>
            <a:noFill/>
          </a:ln>
        </p:spPr>
      </p:pic>
      <p:pic>
        <p:nvPicPr>
          <p:cNvPr id="483" name="Google Shape;483;p55"/>
          <p:cNvPicPr preferRelativeResize="0"/>
          <p:nvPr/>
        </p:nvPicPr>
        <p:blipFill rotWithShape="1">
          <a:blip r:embed="rId7">
            <a:alphaModFix/>
          </a:blip>
          <a:srcRect/>
          <a:stretch/>
        </p:blipFill>
        <p:spPr>
          <a:xfrm>
            <a:off x="1244600" y="4733162"/>
            <a:ext cx="600700" cy="516220"/>
          </a:xfrm>
          <a:prstGeom prst="rect">
            <a:avLst/>
          </a:prstGeom>
          <a:noFill/>
          <a:ln>
            <a:noFill/>
          </a:ln>
        </p:spPr>
      </p:pic>
      <p:pic>
        <p:nvPicPr>
          <p:cNvPr id="484" name="Google Shape;484;p55"/>
          <p:cNvPicPr preferRelativeResize="0"/>
          <p:nvPr/>
        </p:nvPicPr>
        <p:blipFill rotWithShape="1">
          <a:blip r:embed="rId8">
            <a:alphaModFix/>
          </a:blip>
          <a:srcRect/>
          <a:stretch/>
        </p:blipFill>
        <p:spPr>
          <a:xfrm>
            <a:off x="1285325" y="5420550"/>
            <a:ext cx="519250" cy="5192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6"/>
          <p:cNvSpPr/>
          <p:nvPr/>
        </p:nvSpPr>
        <p:spPr>
          <a:xfrm>
            <a:off x="0" y="-27384"/>
            <a:ext cx="9144000" cy="1556700"/>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490" name="Google Shape;490;p56"/>
          <p:cNvSpPr txBox="1">
            <a:spLocks noGrp="1"/>
          </p:cNvSpPr>
          <p:nvPr>
            <p:ph type="title"/>
          </p:nvPr>
        </p:nvSpPr>
        <p:spPr>
          <a:xfrm>
            <a:off x="457200" y="341946"/>
            <a:ext cx="6189300" cy="69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3600"/>
              <a:buFont typeface="Slabo 27px"/>
              <a:buNone/>
            </a:pPr>
            <a:r>
              <a:rPr lang="en-US" sz="4000" b="0" i="0" u="none" strike="noStrike" cap="none">
                <a:solidFill>
                  <a:srgbClr val="FFFFFF"/>
                </a:solidFill>
                <a:latin typeface="Slabo 27px"/>
                <a:ea typeface="Slabo 27px"/>
                <a:cs typeface="Slabo 27px"/>
                <a:sym typeface="Slabo 27px"/>
              </a:rPr>
              <a:t>COPYRIGHT LICENCES</a:t>
            </a:r>
            <a:endParaRPr sz="4000" b="0" i="0" u="none" strike="noStrike" cap="none">
              <a:solidFill>
                <a:srgbClr val="FFFFFF"/>
              </a:solidFill>
              <a:latin typeface="Slabo 27px"/>
              <a:ea typeface="Slabo 27px"/>
              <a:cs typeface="Slabo 27px"/>
              <a:sym typeface="Slabo 27px"/>
            </a:endParaRPr>
          </a:p>
        </p:txBody>
      </p:sp>
      <p:sp>
        <p:nvSpPr>
          <p:cNvPr id="491" name="Google Shape;491;p56"/>
          <p:cNvSpPr txBox="1"/>
          <p:nvPr/>
        </p:nvSpPr>
        <p:spPr>
          <a:xfrm>
            <a:off x="2320225" y="1879055"/>
            <a:ext cx="6153000" cy="29319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3200"/>
              <a:buFont typeface="Arial"/>
              <a:buNone/>
            </a:pPr>
            <a:r>
              <a:rPr lang="en-US" sz="3200" b="0" i="0" u="none" strike="noStrike" cap="none">
                <a:solidFill>
                  <a:schemeClr val="dk1"/>
                </a:solidFill>
                <a:latin typeface="Open Sans"/>
                <a:ea typeface="Open Sans"/>
                <a:cs typeface="Open Sans"/>
                <a:sym typeface="Open Sans"/>
              </a:rPr>
              <a:t>Crown Copyright</a:t>
            </a:r>
            <a:endParaRPr sz="3200" b="0" i="0" u="none" strike="noStrike" cap="none">
              <a:solidFill>
                <a:schemeClr val="dk1"/>
              </a:solidFill>
              <a:latin typeface="Open Sans"/>
              <a:ea typeface="Open Sans"/>
              <a:cs typeface="Open Sans"/>
              <a:sym typeface="Open Sans"/>
            </a:endParaRPr>
          </a:p>
          <a:p>
            <a:pPr marL="0" marR="0" lvl="0" indent="0" algn="l" rtl="0">
              <a:lnSpc>
                <a:spcPct val="150000"/>
              </a:lnSpc>
              <a:spcBef>
                <a:spcPts val="0"/>
              </a:spcBef>
              <a:spcAft>
                <a:spcPts val="0"/>
              </a:spcAft>
              <a:buClr>
                <a:srgbClr val="000000"/>
              </a:buClr>
              <a:buSzPts val="3200"/>
              <a:buFont typeface="Arial"/>
              <a:buNone/>
            </a:pPr>
            <a:r>
              <a:rPr lang="en-US" sz="3200" b="0" i="0" u="none" strike="noStrike" cap="none">
                <a:solidFill>
                  <a:schemeClr val="dk1"/>
                </a:solidFill>
                <a:latin typeface="Open Sans"/>
                <a:ea typeface="Open Sans"/>
                <a:cs typeface="Open Sans"/>
                <a:sym typeface="Open Sans"/>
              </a:rPr>
              <a:t>Copyright Owner </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3200"/>
              <a:buFont typeface="Arial"/>
              <a:buNone/>
            </a:pPr>
            <a:r>
              <a:rPr lang="en-US" sz="3200" b="0" i="0" u="none" strike="noStrike" cap="none">
                <a:solidFill>
                  <a:schemeClr val="dk1"/>
                </a:solidFill>
                <a:latin typeface="Open Sans"/>
                <a:ea typeface="Open Sans"/>
                <a:cs typeface="Open Sans"/>
                <a:sym typeface="Open Sans"/>
              </a:rPr>
              <a:t>Website Terms &amp; Conditions</a:t>
            </a:r>
            <a:endParaRPr sz="3200" b="0" i="0" u="none" strike="noStrike" cap="none">
              <a:solidFill>
                <a:schemeClr val="dk1"/>
              </a:solidFill>
              <a:latin typeface="Open Sans"/>
              <a:ea typeface="Open Sans"/>
              <a:cs typeface="Open Sans"/>
              <a:sym typeface="Open Sans"/>
            </a:endParaRPr>
          </a:p>
          <a:p>
            <a:pPr marL="0" marR="0" lvl="0" indent="0" algn="l" rtl="0">
              <a:lnSpc>
                <a:spcPct val="150000"/>
              </a:lnSpc>
              <a:spcBef>
                <a:spcPts val="0"/>
              </a:spcBef>
              <a:spcAft>
                <a:spcPts val="0"/>
              </a:spcAft>
              <a:buClr>
                <a:srgbClr val="000000"/>
              </a:buClr>
              <a:buSzPts val="3200"/>
              <a:buFont typeface="Arial"/>
              <a:buNone/>
            </a:pPr>
            <a:r>
              <a:rPr lang="en-US" sz="3200" b="0" i="0" u="none" strike="noStrike" cap="none">
                <a:solidFill>
                  <a:schemeClr val="dk1"/>
                </a:solidFill>
                <a:latin typeface="Open Sans"/>
                <a:ea typeface="Open Sans"/>
                <a:cs typeface="Open Sans"/>
                <a:sym typeface="Open Sans"/>
              </a:rPr>
              <a:t>Unlocatable Copyright Owners</a:t>
            </a:r>
            <a:endParaRPr/>
          </a:p>
        </p:txBody>
      </p:sp>
      <p:sp>
        <p:nvSpPr>
          <p:cNvPr id="492" name="Google Shape;492;p56"/>
          <p:cNvSpPr/>
          <p:nvPr/>
        </p:nvSpPr>
        <p:spPr>
          <a:xfrm>
            <a:off x="932325" y="4810950"/>
            <a:ext cx="7636500" cy="1801800"/>
          </a:xfrm>
          <a:prstGeom prst="rect">
            <a:avLst/>
          </a:prstGeom>
          <a:noFill/>
          <a:ln w="28575" cap="flat" cmpd="sng">
            <a:solidFill>
              <a:srgbClr val="B78C15"/>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493" name="Google Shape;493;p56"/>
          <p:cNvGrpSpPr/>
          <p:nvPr/>
        </p:nvGrpSpPr>
        <p:grpSpPr>
          <a:xfrm>
            <a:off x="7167075" y="5463178"/>
            <a:ext cx="1594293" cy="1301985"/>
            <a:chOff x="7167075" y="5463178"/>
            <a:chExt cx="1594293" cy="1301985"/>
          </a:xfrm>
        </p:grpSpPr>
        <p:sp>
          <p:nvSpPr>
            <p:cNvPr id="494" name="Google Shape;494;p56"/>
            <p:cNvSpPr/>
            <p:nvPr/>
          </p:nvSpPr>
          <p:spPr>
            <a:xfrm rot="10800000">
              <a:off x="7167075" y="5463178"/>
              <a:ext cx="1401890" cy="1149572"/>
            </a:xfrm>
            <a:custGeom>
              <a:avLst/>
              <a:gdLst/>
              <a:ahLst/>
              <a:cxnLst/>
              <a:rect l="l" t="t" r="r" b="b"/>
              <a:pathLst>
                <a:path w="1257300" h="1028700" extrusionOk="0">
                  <a:moveTo>
                    <a:pt x="0" y="514350"/>
                  </a:moveTo>
                  <a:lnTo>
                    <a:pt x="628650" y="0"/>
                  </a:lnTo>
                  <a:lnTo>
                    <a:pt x="1257300" y="0"/>
                  </a:lnTo>
                  <a:lnTo>
                    <a:pt x="0" y="1028700"/>
                  </a:lnTo>
                  <a:lnTo>
                    <a:pt x="0" y="514350"/>
                  </a:lnTo>
                  <a:close/>
                </a:path>
              </a:pathLst>
            </a:custGeom>
            <a:solidFill>
              <a:srgbClr val="FF7517"/>
            </a:solidFill>
            <a:ln w="9525" cap="flat" cmpd="sng">
              <a:solidFill>
                <a:srgbClr val="806600"/>
              </a:solidFill>
              <a:prstDash val="solid"/>
              <a:round/>
              <a:headEnd type="none" w="sm" len="sm"/>
              <a:tailEnd type="none" w="sm" len="sm"/>
            </a:ln>
            <a:effectLst>
              <a:outerShdw dist="23000" dir="5400000" rotWithShape="0">
                <a:srgbClr val="000000">
                  <a:alpha val="3451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5" name="Google Shape;495;p56"/>
            <p:cNvSpPr txBox="1"/>
            <p:nvPr/>
          </p:nvSpPr>
          <p:spPr>
            <a:xfrm rot="-2397522">
              <a:off x="7528370" y="5979682"/>
              <a:ext cx="1235996" cy="43996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1300"/>
                <a:buFont typeface="Slabo 27px"/>
                <a:buNone/>
              </a:pPr>
              <a:r>
                <a:rPr lang="en-US" sz="1300" b="1" i="0" u="none" strike="noStrike" cap="none">
                  <a:solidFill>
                    <a:srgbClr val="FFFFFF"/>
                  </a:solidFill>
                  <a:latin typeface="Slabo 27px"/>
                  <a:ea typeface="Slabo 27px"/>
                  <a:cs typeface="Slabo 27px"/>
                  <a:sym typeface="Slabo 27px"/>
                </a:rPr>
                <a:t>Licence related</a:t>
              </a:r>
              <a:endParaRPr sz="1800" b="0" i="0" u="none" strike="noStrike" cap="none">
                <a:solidFill>
                  <a:schemeClr val="dk1"/>
                </a:solidFill>
                <a:latin typeface="Slabo 27px"/>
                <a:ea typeface="Slabo 27px"/>
                <a:cs typeface="Slabo 27px"/>
                <a:sym typeface="Slabo 27px"/>
              </a:endParaRPr>
            </a:p>
          </p:txBody>
        </p:sp>
      </p:grpSp>
      <p:pic>
        <p:nvPicPr>
          <p:cNvPr id="496" name="Google Shape;496;p56"/>
          <p:cNvPicPr preferRelativeResize="0"/>
          <p:nvPr/>
        </p:nvPicPr>
        <p:blipFill rotWithShape="1">
          <a:blip r:embed="rId3">
            <a:alphaModFix/>
          </a:blip>
          <a:srcRect/>
          <a:stretch/>
        </p:blipFill>
        <p:spPr>
          <a:xfrm>
            <a:off x="1515063" y="5717844"/>
            <a:ext cx="668700" cy="668700"/>
          </a:xfrm>
          <a:prstGeom prst="rect">
            <a:avLst/>
          </a:prstGeom>
          <a:noFill/>
          <a:ln>
            <a:noFill/>
          </a:ln>
        </p:spPr>
      </p:pic>
      <p:pic>
        <p:nvPicPr>
          <p:cNvPr id="497" name="Google Shape;497;p56"/>
          <p:cNvPicPr preferRelativeResize="0"/>
          <p:nvPr/>
        </p:nvPicPr>
        <p:blipFill rotWithShape="1">
          <a:blip r:embed="rId4">
            <a:alphaModFix/>
          </a:blip>
          <a:srcRect/>
          <a:stretch/>
        </p:blipFill>
        <p:spPr>
          <a:xfrm>
            <a:off x="1534725" y="4932438"/>
            <a:ext cx="629401" cy="629377"/>
          </a:xfrm>
          <a:prstGeom prst="rect">
            <a:avLst/>
          </a:prstGeom>
          <a:noFill/>
          <a:ln>
            <a:noFill/>
          </a:ln>
        </p:spPr>
      </p:pic>
      <p:pic>
        <p:nvPicPr>
          <p:cNvPr id="498" name="Google Shape;498;p56"/>
          <p:cNvPicPr preferRelativeResize="0"/>
          <p:nvPr/>
        </p:nvPicPr>
        <p:blipFill rotWithShape="1">
          <a:blip r:embed="rId5">
            <a:alphaModFix/>
          </a:blip>
          <a:srcRect/>
          <a:stretch/>
        </p:blipFill>
        <p:spPr>
          <a:xfrm>
            <a:off x="1426399" y="4105962"/>
            <a:ext cx="806725" cy="698739"/>
          </a:xfrm>
          <a:prstGeom prst="rect">
            <a:avLst/>
          </a:prstGeom>
          <a:noFill/>
          <a:ln>
            <a:noFill/>
          </a:ln>
        </p:spPr>
      </p:pic>
      <p:pic>
        <p:nvPicPr>
          <p:cNvPr id="499" name="Google Shape;499;p56"/>
          <p:cNvPicPr preferRelativeResize="0"/>
          <p:nvPr/>
        </p:nvPicPr>
        <p:blipFill rotWithShape="1">
          <a:blip r:embed="rId6">
            <a:alphaModFix/>
          </a:blip>
          <a:srcRect/>
          <a:stretch/>
        </p:blipFill>
        <p:spPr>
          <a:xfrm>
            <a:off x="1495423" y="3329248"/>
            <a:ext cx="668700" cy="668700"/>
          </a:xfrm>
          <a:prstGeom prst="rect">
            <a:avLst/>
          </a:prstGeom>
          <a:noFill/>
          <a:ln>
            <a:noFill/>
          </a:ln>
        </p:spPr>
      </p:pic>
      <p:pic>
        <p:nvPicPr>
          <p:cNvPr id="500" name="Google Shape;500;p56"/>
          <p:cNvPicPr preferRelativeResize="0"/>
          <p:nvPr/>
        </p:nvPicPr>
        <p:blipFill rotWithShape="1">
          <a:blip r:embed="rId7">
            <a:alphaModFix/>
          </a:blip>
          <a:srcRect/>
          <a:stretch/>
        </p:blipFill>
        <p:spPr>
          <a:xfrm>
            <a:off x="1445254" y="2414375"/>
            <a:ext cx="806726" cy="806726"/>
          </a:xfrm>
          <a:prstGeom prst="rect">
            <a:avLst/>
          </a:prstGeom>
          <a:noFill/>
          <a:ln>
            <a:noFill/>
          </a:ln>
        </p:spPr>
      </p:pic>
      <p:pic>
        <p:nvPicPr>
          <p:cNvPr id="501" name="Google Shape;501;p56"/>
          <p:cNvPicPr preferRelativeResize="0"/>
          <p:nvPr/>
        </p:nvPicPr>
        <p:blipFill rotWithShape="1">
          <a:blip r:embed="rId8">
            <a:alphaModFix/>
          </a:blip>
          <a:srcRect/>
          <a:stretch/>
        </p:blipFill>
        <p:spPr>
          <a:xfrm>
            <a:off x="1495425" y="1847550"/>
            <a:ext cx="668700" cy="668700"/>
          </a:xfrm>
          <a:prstGeom prst="rect">
            <a:avLst/>
          </a:prstGeom>
          <a:noFill/>
          <a:ln>
            <a:noFill/>
          </a:ln>
        </p:spPr>
      </p:pic>
      <p:grpSp>
        <p:nvGrpSpPr>
          <p:cNvPr id="502" name="Google Shape;502;p56"/>
          <p:cNvGrpSpPr/>
          <p:nvPr/>
        </p:nvGrpSpPr>
        <p:grpSpPr>
          <a:xfrm>
            <a:off x="7432249" y="-76191"/>
            <a:ext cx="1637700" cy="1573791"/>
            <a:chOff x="7432249" y="-76191"/>
            <a:chExt cx="1637700" cy="1573791"/>
          </a:xfrm>
        </p:grpSpPr>
        <p:sp>
          <p:nvSpPr>
            <p:cNvPr id="503" name="Google Shape;503;p56"/>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504" name="Google Shape;504;p56"/>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sp>
        <p:nvSpPr>
          <p:cNvPr id="505" name="Google Shape;505;p56"/>
          <p:cNvSpPr/>
          <p:nvPr/>
        </p:nvSpPr>
        <p:spPr>
          <a:xfrm>
            <a:off x="2320225" y="4766993"/>
            <a:ext cx="4572000" cy="8310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US" sz="3200" b="0" i="0" u="none" strike="noStrike" cap="none">
                <a:solidFill>
                  <a:schemeClr val="dk1"/>
                </a:solidFill>
                <a:latin typeface="Open Sans"/>
                <a:ea typeface="Open Sans"/>
                <a:cs typeface="Open Sans"/>
                <a:sym typeface="Open Sans"/>
              </a:rPr>
              <a:t>You </a:t>
            </a:r>
            <a:r>
              <a:rPr lang="en-US" sz="3200">
                <a:solidFill>
                  <a:schemeClr val="dk1"/>
                </a:solidFill>
                <a:latin typeface="Open Sans"/>
                <a:ea typeface="Open Sans"/>
                <a:cs typeface="Open Sans"/>
                <a:sym typeface="Open Sans"/>
              </a:rPr>
              <a:t>O</a:t>
            </a:r>
            <a:r>
              <a:rPr lang="en-US" sz="3200" b="0" i="0" u="none" strike="noStrike" cap="none">
                <a:solidFill>
                  <a:schemeClr val="dk1"/>
                </a:solidFill>
                <a:latin typeface="Open Sans"/>
                <a:ea typeface="Open Sans"/>
                <a:cs typeface="Open Sans"/>
                <a:sym typeface="Open Sans"/>
              </a:rPr>
              <a:t>wn the </a:t>
            </a:r>
            <a:r>
              <a:rPr lang="en-US" sz="3200">
                <a:solidFill>
                  <a:schemeClr val="dk1"/>
                </a:solidFill>
                <a:latin typeface="Open Sans"/>
                <a:ea typeface="Open Sans"/>
                <a:cs typeface="Open Sans"/>
                <a:sym typeface="Open Sans"/>
              </a:rPr>
              <a:t>C</a:t>
            </a:r>
            <a:r>
              <a:rPr lang="en-US" sz="3200" b="0" i="0" u="none" strike="noStrike" cap="none">
                <a:solidFill>
                  <a:schemeClr val="dk1"/>
                </a:solidFill>
                <a:latin typeface="Open Sans"/>
                <a:ea typeface="Open Sans"/>
                <a:cs typeface="Open Sans"/>
                <a:sym typeface="Open Sans"/>
              </a:rPr>
              <a:t>opyright</a:t>
            </a:r>
            <a:endParaRPr sz="3200" b="0" i="0" u="none" strike="noStrike" cap="none">
              <a:solidFill>
                <a:schemeClr val="dk1"/>
              </a:solidFill>
              <a:latin typeface="Open Sans"/>
              <a:ea typeface="Open Sans"/>
              <a:cs typeface="Open Sans"/>
              <a:sym typeface="Open Sans"/>
            </a:endParaRPr>
          </a:p>
        </p:txBody>
      </p:sp>
      <p:sp>
        <p:nvSpPr>
          <p:cNvPr id="506" name="Google Shape;506;p56"/>
          <p:cNvSpPr/>
          <p:nvPr/>
        </p:nvSpPr>
        <p:spPr>
          <a:xfrm>
            <a:off x="2346431" y="5509002"/>
            <a:ext cx="42999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3200" b="0" i="0" u="none" strike="noStrike" cap="none">
                <a:solidFill>
                  <a:schemeClr val="dk1"/>
                </a:solidFill>
                <a:latin typeface="Open Sans"/>
                <a:ea typeface="Open Sans"/>
                <a:cs typeface="Open Sans"/>
                <a:sym typeface="Open Sans"/>
              </a:rPr>
              <a:t>Work </a:t>
            </a:r>
            <a:r>
              <a:rPr lang="en-US" sz="3200">
                <a:solidFill>
                  <a:schemeClr val="dk1"/>
                </a:solidFill>
                <a:latin typeface="Open Sans"/>
                <a:ea typeface="Open Sans"/>
                <a:cs typeface="Open Sans"/>
                <a:sym typeface="Open Sans"/>
              </a:rPr>
              <a:t>P</a:t>
            </a:r>
            <a:r>
              <a:rPr lang="en-US" sz="3200" b="0" i="0" u="none" strike="noStrike" cap="none">
                <a:solidFill>
                  <a:schemeClr val="dk1"/>
                </a:solidFill>
                <a:latin typeface="Open Sans"/>
                <a:ea typeface="Open Sans"/>
                <a:cs typeface="Open Sans"/>
                <a:sym typeface="Open Sans"/>
              </a:rPr>
              <a:t>roduced by </a:t>
            </a:r>
            <a:r>
              <a:rPr lang="en-US" sz="3200">
                <a:solidFill>
                  <a:schemeClr val="dk1"/>
                </a:solidFill>
                <a:latin typeface="Open Sans"/>
                <a:ea typeface="Open Sans"/>
                <a:cs typeface="Open Sans"/>
                <a:sym typeface="Open Sans"/>
              </a:rPr>
              <a:t>E</a:t>
            </a:r>
            <a:r>
              <a:rPr lang="en-US" sz="3200" b="0" i="0" u="none" strike="noStrike" cap="none">
                <a:solidFill>
                  <a:schemeClr val="dk1"/>
                </a:solidFill>
                <a:latin typeface="Open Sans"/>
                <a:ea typeface="Open Sans"/>
                <a:cs typeface="Open Sans"/>
                <a:sym typeface="Open Sans"/>
              </a:rPr>
              <a:t>mployees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1"/>
          <p:cNvSpPr txBox="1">
            <a:spLocks noGrp="1"/>
          </p:cNvSpPr>
          <p:nvPr>
            <p:ph type="title"/>
          </p:nvPr>
        </p:nvSpPr>
        <p:spPr>
          <a:xfrm>
            <a:off x="457200" y="152718"/>
            <a:ext cx="5791200" cy="112493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OVERVIEW</a:t>
            </a:r>
            <a:endParaRPr sz="4000" b="0" i="0" u="none" strike="noStrike" cap="none">
              <a:solidFill>
                <a:schemeClr val="dk2"/>
              </a:solidFill>
              <a:latin typeface="Slabo 27px"/>
              <a:ea typeface="Slabo 27px"/>
              <a:cs typeface="Slabo 27px"/>
              <a:sym typeface="Slabo 27px"/>
            </a:endParaRPr>
          </a:p>
        </p:txBody>
      </p:sp>
      <p:graphicFrame>
        <p:nvGraphicFramePr>
          <p:cNvPr id="146" name="Google Shape;146;p21"/>
          <p:cNvGraphicFramePr/>
          <p:nvPr/>
        </p:nvGraphicFramePr>
        <p:xfrm>
          <a:off x="764100" y="1809075"/>
          <a:ext cx="3000000" cy="3000000"/>
        </p:xfrm>
        <a:graphic>
          <a:graphicData uri="http://schemas.openxmlformats.org/drawingml/2006/table">
            <a:tbl>
              <a:tblPr firstRow="1" bandRow="1">
                <a:noFill/>
                <a:tableStyleId>{BC56A777-2E72-4A64-A6A5-780228EBFF71}</a:tableStyleId>
              </a:tblPr>
              <a:tblGrid>
                <a:gridCol w="1450500"/>
                <a:gridCol w="6169500"/>
              </a:tblGrid>
              <a:tr h="370850">
                <a:tc>
                  <a:txBody>
                    <a:bodyPr/>
                    <a:lstStyle/>
                    <a:p>
                      <a:pPr marL="0" marR="0" lvl="0" indent="0" algn="l" rtl="0">
                        <a:lnSpc>
                          <a:spcPct val="90000"/>
                        </a:lnSpc>
                        <a:spcBef>
                          <a:spcPts val="0"/>
                        </a:spcBef>
                        <a:spcAft>
                          <a:spcPts val="0"/>
                        </a:spcAft>
                        <a:buClr>
                          <a:srgbClr val="000000"/>
                        </a:buClr>
                        <a:buSzPts val="1800"/>
                        <a:buFont typeface="Arial"/>
                        <a:buNone/>
                      </a:pPr>
                      <a:r>
                        <a:rPr lang="en-US" sz="1800" u="none" strike="noStrike" cap="none"/>
                        <a:t>Time	</a:t>
                      </a:r>
                      <a:endParaRPr sz="1800" u="none" strike="noStrike" cap="none"/>
                    </a:p>
                  </a:txBody>
                  <a:tcPr marL="91450" marR="91450" marT="45725" marB="45725">
                    <a:solidFill>
                      <a:srgbClr val="FF6C00"/>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Activity</a:t>
                      </a:r>
                      <a:endParaRPr sz="1800" u="none" strike="noStrike" cap="none"/>
                    </a:p>
                  </a:txBody>
                  <a:tcPr marL="91450" marR="91450" marT="45725" marB="45725">
                    <a:solidFill>
                      <a:srgbClr val="FF6C00"/>
                    </a:solidFill>
                  </a:tcPr>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Welcome, introductions and warm up quiz</a:t>
                      </a:r>
                      <a:endParaRPr sz="18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Round 1 - Works and Other Subject-Matter</a:t>
                      </a:r>
                      <a:endParaRPr sz="18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Arial"/>
                        <a:buNone/>
                      </a:pPr>
                      <a:r>
                        <a:rPr lang="en-US" sz="1800" u="none" strike="noStrike" cap="none"/>
                        <a:t>Round 2 - Usages</a:t>
                      </a:r>
                      <a:endParaRPr sz="14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Round 3 - Licences</a:t>
                      </a:r>
                      <a:endParaRPr sz="18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Arial"/>
                        <a:buNone/>
                      </a:pPr>
                      <a:r>
                        <a:rPr lang="en-US" sz="1800" u="none" strike="noStrike" cap="none"/>
                        <a:t>Round 4 - Exceptions</a:t>
                      </a:r>
                      <a:endParaRPr sz="14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20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Round 5 – Works and Other Subject-Matter, Usages, Licences, &amp; Exceptions </a:t>
                      </a:r>
                      <a:endParaRPr sz="18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10 minutes</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Wrap up</a:t>
                      </a:r>
                      <a:endParaRPr sz="1800" u="none" strike="noStrike" cap="none"/>
                    </a:p>
                  </a:txBody>
                  <a:tcPr marL="91450" marR="91450" marT="45725" marB="45725"/>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57"/>
          <p:cNvSpPr/>
          <p:nvPr/>
        </p:nvSpPr>
        <p:spPr>
          <a:xfrm>
            <a:off x="0" y="-27384"/>
            <a:ext cx="9144000" cy="1556700"/>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12" name="Google Shape;512;p57"/>
          <p:cNvSpPr txBox="1">
            <a:spLocks noGrp="1"/>
          </p:cNvSpPr>
          <p:nvPr>
            <p:ph type="title"/>
          </p:nvPr>
        </p:nvSpPr>
        <p:spPr>
          <a:xfrm>
            <a:off x="457200" y="-27384"/>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3</a:t>
            </a:r>
            <a:endParaRPr sz="4000" b="0" i="0" u="none" strike="noStrike" cap="none">
              <a:solidFill>
                <a:srgbClr val="FFFFFF"/>
              </a:solidFill>
              <a:latin typeface="Slabo 27px"/>
              <a:ea typeface="Slabo 27px"/>
              <a:cs typeface="Slabo 27px"/>
              <a:sym typeface="Slabo 27px"/>
            </a:endParaRPr>
          </a:p>
        </p:txBody>
      </p:sp>
      <p:sp>
        <p:nvSpPr>
          <p:cNvPr id="513" name="Google Shape;513;p57"/>
          <p:cNvSpPr txBox="1">
            <a:spLocks noGrp="1"/>
          </p:cNvSpPr>
          <p:nvPr>
            <p:ph type="body" idx="1"/>
          </p:nvPr>
        </p:nvSpPr>
        <p:spPr>
          <a:xfrm>
            <a:off x="853100" y="1803675"/>
            <a:ext cx="7620000" cy="4373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3600"/>
              <a:buFont typeface="Arial"/>
              <a:buNone/>
            </a:pPr>
            <a:r>
              <a:rPr lang="en-US" sz="4000" b="0" i="0" u="none" strike="noStrike" cap="none">
                <a:solidFill>
                  <a:schemeClr val="dk1"/>
                </a:solidFill>
                <a:latin typeface="Open Sans"/>
                <a:ea typeface="Open Sans"/>
                <a:cs typeface="Open Sans"/>
                <a:sym typeface="Open Sans"/>
              </a:rPr>
              <a:t>Using your “Licences” cards, decide what types of licences apply in the following scenario.</a:t>
            </a:r>
            <a:endParaRPr sz="4000" b="0" i="0" u="none" strike="noStrike" cap="none">
              <a:solidFill>
                <a:schemeClr val="dk1"/>
              </a:solidFill>
              <a:latin typeface="Open Sans"/>
              <a:ea typeface="Open Sans"/>
              <a:cs typeface="Open Sans"/>
              <a:sym typeface="Open Sans"/>
            </a:endParaRPr>
          </a:p>
        </p:txBody>
      </p:sp>
      <p:grpSp>
        <p:nvGrpSpPr>
          <p:cNvPr id="514" name="Google Shape;514;p57"/>
          <p:cNvGrpSpPr/>
          <p:nvPr/>
        </p:nvGrpSpPr>
        <p:grpSpPr>
          <a:xfrm>
            <a:off x="7432249" y="-76191"/>
            <a:ext cx="1637700" cy="1573791"/>
            <a:chOff x="7432249" y="-76191"/>
            <a:chExt cx="1637700" cy="1573791"/>
          </a:xfrm>
        </p:grpSpPr>
        <p:sp>
          <p:nvSpPr>
            <p:cNvPr id="515" name="Google Shape;515;p57"/>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516" name="Google Shape;516;p57"/>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58"/>
          <p:cNvSpPr/>
          <p:nvPr/>
        </p:nvSpPr>
        <p:spPr>
          <a:xfrm>
            <a:off x="12" y="-67697"/>
            <a:ext cx="9144000" cy="1556700"/>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22" name="Google Shape;522;p58"/>
          <p:cNvSpPr txBox="1">
            <a:spLocks noGrp="1"/>
          </p:cNvSpPr>
          <p:nvPr>
            <p:ph type="title"/>
          </p:nvPr>
        </p:nvSpPr>
        <p:spPr>
          <a:xfrm>
            <a:off x="457200" y="-97253"/>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3</a:t>
            </a:r>
            <a:endParaRPr sz="4000" b="0" i="0" u="none" strike="noStrike" cap="none">
              <a:solidFill>
                <a:srgbClr val="FFFFFF"/>
              </a:solidFill>
              <a:latin typeface="Slabo 27px"/>
              <a:ea typeface="Slabo 27px"/>
              <a:cs typeface="Slabo 27px"/>
              <a:sym typeface="Slabo 27px"/>
            </a:endParaRPr>
          </a:p>
        </p:txBody>
      </p:sp>
      <p:sp>
        <p:nvSpPr>
          <p:cNvPr id="523" name="Google Shape;523;p58"/>
          <p:cNvSpPr txBox="1">
            <a:spLocks noGrp="1"/>
          </p:cNvSpPr>
          <p:nvPr>
            <p:ph type="body" idx="1"/>
          </p:nvPr>
        </p:nvSpPr>
        <p:spPr>
          <a:xfrm>
            <a:off x="715500" y="1752600"/>
            <a:ext cx="7749000" cy="3296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400" b="1" i="0" u="none" strike="noStrike" cap="none">
                <a:solidFill>
                  <a:schemeClr val="dk1"/>
                </a:solidFill>
                <a:latin typeface="Open Sans"/>
                <a:ea typeface="Open Sans"/>
                <a:cs typeface="Open Sans"/>
                <a:sym typeface="Open Sans"/>
              </a:rPr>
              <a:t>What types of licence might apply?</a:t>
            </a:r>
            <a:endParaRPr sz="34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240"/>
              </a:spcBef>
              <a:spcAft>
                <a:spcPts val="0"/>
              </a:spcAft>
              <a:buClr>
                <a:schemeClr val="dk1"/>
              </a:buClr>
              <a:buSzPts val="3200"/>
              <a:buFont typeface="Arial"/>
              <a:buNone/>
            </a:pPr>
            <a:endParaRPr sz="34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240"/>
              </a:spcBef>
              <a:spcAft>
                <a:spcPts val="0"/>
              </a:spcAft>
              <a:buClr>
                <a:schemeClr val="dk2"/>
              </a:buClr>
              <a:buSzPts val="3200"/>
              <a:buFont typeface="Arial"/>
              <a:buNone/>
            </a:pPr>
            <a:r>
              <a:rPr lang="en-US" sz="3400" b="1" i="0" u="none" strike="noStrike" cap="none">
                <a:solidFill>
                  <a:schemeClr val="dk2"/>
                </a:solidFill>
                <a:latin typeface="Open Sans"/>
                <a:ea typeface="Open Sans"/>
                <a:cs typeface="Open Sans"/>
                <a:sym typeface="Open Sans"/>
              </a:rPr>
              <a:t>1. A student group wants to screen </a:t>
            </a:r>
            <a:r>
              <a:rPr lang="en-US" sz="3400" b="1" i="1" u="none" strike="noStrike" cap="none">
                <a:solidFill>
                  <a:schemeClr val="dk2"/>
                </a:solidFill>
                <a:latin typeface="Open Sans"/>
                <a:ea typeface="Open Sans"/>
                <a:cs typeface="Open Sans"/>
                <a:sym typeface="Open Sans"/>
              </a:rPr>
              <a:t>Black Panther</a:t>
            </a:r>
            <a:r>
              <a:rPr lang="en-US" sz="3400" b="1" i="0" u="none" strike="noStrike" cap="none">
                <a:solidFill>
                  <a:schemeClr val="dk2"/>
                </a:solidFill>
                <a:latin typeface="Open Sans"/>
                <a:ea typeface="Open Sans"/>
                <a:cs typeface="Open Sans"/>
                <a:sym typeface="Open Sans"/>
              </a:rPr>
              <a:t> as part of their orientation week activities</a:t>
            </a:r>
            <a:endParaRPr sz="3400" b="1" i="0" u="none" strike="noStrike" cap="none">
              <a:solidFill>
                <a:schemeClr val="dk2"/>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3400" b="1" i="0" u="none" strike="noStrike" cap="none">
              <a:solidFill>
                <a:schemeClr val="dk1"/>
              </a:solidFill>
              <a:latin typeface="Open Sans"/>
              <a:ea typeface="Open Sans"/>
              <a:cs typeface="Open Sans"/>
              <a:sym typeface="Open Sans"/>
            </a:endParaRPr>
          </a:p>
        </p:txBody>
      </p:sp>
      <p:pic>
        <p:nvPicPr>
          <p:cNvPr id="524" name="Google Shape;524;p58"/>
          <p:cNvPicPr preferRelativeResize="0"/>
          <p:nvPr/>
        </p:nvPicPr>
        <p:blipFill rotWithShape="1">
          <a:blip r:embed="rId3">
            <a:alphaModFix/>
          </a:blip>
          <a:srcRect/>
          <a:stretch/>
        </p:blipFill>
        <p:spPr>
          <a:xfrm>
            <a:off x="6515846" y="2374388"/>
            <a:ext cx="648443" cy="526095"/>
          </a:xfrm>
          <a:prstGeom prst="rect">
            <a:avLst/>
          </a:prstGeom>
          <a:noFill/>
          <a:ln>
            <a:noFill/>
          </a:ln>
        </p:spPr>
      </p:pic>
      <p:pic>
        <p:nvPicPr>
          <p:cNvPr id="525" name="Google Shape;525;p58"/>
          <p:cNvPicPr preferRelativeResize="0"/>
          <p:nvPr/>
        </p:nvPicPr>
        <p:blipFill rotWithShape="1">
          <a:blip r:embed="rId3">
            <a:alphaModFix/>
          </a:blip>
          <a:srcRect/>
          <a:stretch/>
        </p:blipFill>
        <p:spPr>
          <a:xfrm>
            <a:off x="467544" y="5927739"/>
            <a:ext cx="835450" cy="677817"/>
          </a:xfrm>
          <a:prstGeom prst="rect">
            <a:avLst/>
          </a:prstGeom>
          <a:noFill/>
          <a:ln>
            <a:noFill/>
          </a:ln>
        </p:spPr>
      </p:pic>
      <p:grpSp>
        <p:nvGrpSpPr>
          <p:cNvPr id="526" name="Google Shape;526;p58"/>
          <p:cNvGrpSpPr/>
          <p:nvPr/>
        </p:nvGrpSpPr>
        <p:grpSpPr>
          <a:xfrm>
            <a:off x="7432249" y="-76191"/>
            <a:ext cx="1637700" cy="1573791"/>
            <a:chOff x="7432249" y="-76191"/>
            <a:chExt cx="1637700" cy="1573791"/>
          </a:xfrm>
        </p:grpSpPr>
        <p:sp>
          <p:nvSpPr>
            <p:cNvPr id="527" name="Google Shape;527;p58"/>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528" name="Google Shape;528;p58"/>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59"/>
          <p:cNvSpPr/>
          <p:nvPr/>
        </p:nvSpPr>
        <p:spPr>
          <a:xfrm>
            <a:off x="12" y="-67697"/>
            <a:ext cx="9144000" cy="1556700"/>
          </a:xfrm>
          <a:prstGeom prst="rect">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34" name="Google Shape;534;p59"/>
          <p:cNvSpPr txBox="1">
            <a:spLocks noGrp="1"/>
          </p:cNvSpPr>
          <p:nvPr>
            <p:ph type="title"/>
          </p:nvPr>
        </p:nvSpPr>
        <p:spPr>
          <a:xfrm>
            <a:off x="457200" y="-97253"/>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3</a:t>
            </a:r>
            <a:endParaRPr sz="4000" b="0" i="0" u="none" strike="noStrike" cap="none">
              <a:solidFill>
                <a:srgbClr val="FFFFFF"/>
              </a:solidFill>
              <a:latin typeface="Slabo 27px"/>
              <a:ea typeface="Slabo 27px"/>
              <a:cs typeface="Slabo 27px"/>
              <a:sym typeface="Slabo 27px"/>
            </a:endParaRPr>
          </a:p>
        </p:txBody>
      </p:sp>
      <p:sp>
        <p:nvSpPr>
          <p:cNvPr id="535" name="Google Shape;535;p59"/>
          <p:cNvSpPr txBox="1">
            <a:spLocks noGrp="1"/>
          </p:cNvSpPr>
          <p:nvPr>
            <p:ph type="body" idx="1"/>
          </p:nvPr>
        </p:nvSpPr>
        <p:spPr>
          <a:xfrm>
            <a:off x="715500" y="1752600"/>
            <a:ext cx="7911000" cy="3296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400" b="1" i="0" u="none" strike="noStrike" cap="none">
                <a:solidFill>
                  <a:schemeClr val="dk1"/>
                </a:solidFill>
                <a:latin typeface="Open Sans"/>
                <a:ea typeface="Open Sans"/>
                <a:cs typeface="Open Sans"/>
                <a:sym typeface="Open Sans"/>
              </a:rPr>
              <a:t>What types of licence might apply?</a:t>
            </a:r>
            <a:endParaRPr sz="34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240"/>
              </a:spcBef>
              <a:spcAft>
                <a:spcPts val="0"/>
              </a:spcAft>
              <a:buClr>
                <a:schemeClr val="dk1"/>
              </a:buClr>
              <a:buSzPts val="3200"/>
              <a:buFont typeface="Arial"/>
              <a:buNone/>
            </a:pPr>
            <a:endParaRPr sz="34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240"/>
              </a:spcBef>
              <a:spcAft>
                <a:spcPts val="0"/>
              </a:spcAft>
              <a:buClr>
                <a:schemeClr val="dk2"/>
              </a:buClr>
              <a:buSzPts val="3200"/>
              <a:buFont typeface="Arial"/>
              <a:buNone/>
            </a:pPr>
            <a:r>
              <a:rPr lang="en-US" sz="3400" b="1" i="0" u="none" strike="noStrike" cap="none">
                <a:solidFill>
                  <a:schemeClr val="dk2"/>
                </a:solidFill>
                <a:latin typeface="Open Sans"/>
                <a:ea typeface="Open Sans"/>
                <a:cs typeface="Open Sans"/>
                <a:sym typeface="Open Sans"/>
              </a:rPr>
              <a:t>1. A student group wants to screen </a:t>
            </a:r>
            <a:r>
              <a:rPr lang="en-US" sz="3400" b="1" i="1" u="none" strike="noStrike" cap="none">
                <a:solidFill>
                  <a:schemeClr val="dk2"/>
                </a:solidFill>
                <a:latin typeface="Open Sans"/>
                <a:ea typeface="Open Sans"/>
                <a:cs typeface="Open Sans"/>
                <a:sym typeface="Open Sans"/>
              </a:rPr>
              <a:t>Black Panther</a:t>
            </a:r>
            <a:r>
              <a:rPr lang="en-US" sz="3400" b="1" i="0" u="none" strike="noStrike" cap="none">
                <a:solidFill>
                  <a:schemeClr val="dk2"/>
                </a:solidFill>
                <a:latin typeface="Open Sans"/>
                <a:ea typeface="Open Sans"/>
                <a:cs typeface="Open Sans"/>
                <a:sym typeface="Open Sans"/>
              </a:rPr>
              <a:t> as part of their orientation week activities</a:t>
            </a:r>
            <a:endParaRPr sz="3400" b="0" i="0" u="none" strike="noStrike" cap="none">
              <a:solidFill>
                <a:schemeClr val="dk1"/>
              </a:solidFill>
              <a:latin typeface="Arial"/>
              <a:ea typeface="Arial"/>
              <a:cs typeface="Arial"/>
              <a:sym typeface="Arial"/>
            </a:endParaRPr>
          </a:p>
          <a:p>
            <a:pPr marL="0" marR="0" lvl="0" indent="0" algn="l" rtl="0">
              <a:lnSpc>
                <a:spcPct val="100000"/>
              </a:lnSpc>
              <a:spcBef>
                <a:spcPts val="1240"/>
              </a:spcBef>
              <a:spcAft>
                <a:spcPts val="0"/>
              </a:spcAft>
              <a:buClr>
                <a:schemeClr val="dk2"/>
              </a:buClr>
              <a:buSzPts val="3200"/>
              <a:buFont typeface="Arial"/>
              <a:buNone/>
            </a:pPr>
            <a:endParaRPr sz="3400" b="1" i="0" u="none" strike="noStrike" cap="none">
              <a:solidFill>
                <a:schemeClr val="dk2"/>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3400" b="1" i="0" u="none" strike="noStrike" cap="none">
              <a:solidFill>
                <a:schemeClr val="dk1"/>
              </a:solidFill>
              <a:latin typeface="Open Sans"/>
              <a:ea typeface="Open Sans"/>
              <a:cs typeface="Open Sans"/>
              <a:sym typeface="Open Sans"/>
            </a:endParaRPr>
          </a:p>
        </p:txBody>
      </p:sp>
      <p:pic>
        <p:nvPicPr>
          <p:cNvPr id="536" name="Google Shape;536;p59"/>
          <p:cNvPicPr preferRelativeResize="0"/>
          <p:nvPr/>
        </p:nvPicPr>
        <p:blipFill rotWithShape="1">
          <a:blip r:embed="rId3">
            <a:alphaModFix/>
          </a:blip>
          <a:srcRect/>
          <a:stretch/>
        </p:blipFill>
        <p:spPr>
          <a:xfrm>
            <a:off x="6515846" y="2374388"/>
            <a:ext cx="648443" cy="526095"/>
          </a:xfrm>
          <a:prstGeom prst="rect">
            <a:avLst/>
          </a:prstGeom>
          <a:noFill/>
          <a:ln>
            <a:noFill/>
          </a:ln>
        </p:spPr>
      </p:pic>
      <p:pic>
        <p:nvPicPr>
          <p:cNvPr id="537" name="Google Shape;537;p59"/>
          <p:cNvPicPr preferRelativeResize="0"/>
          <p:nvPr/>
        </p:nvPicPr>
        <p:blipFill rotWithShape="1">
          <a:blip r:embed="rId3">
            <a:alphaModFix/>
          </a:blip>
          <a:srcRect/>
          <a:stretch/>
        </p:blipFill>
        <p:spPr>
          <a:xfrm>
            <a:off x="467544" y="5927739"/>
            <a:ext cx="835450" cy="677817"/>
          </a:xfrm>
          <a:prstGeom prst="rect">
            <a:avLst/>
          </a:prstGeom>
          <a:noFill/>
          <a:ln>
            <a:noFill/>
          </a:ln>
        </p:spPr>
      </p:pic>
      <p:sp>
        <p:nvSpPr>
          <p:cNvPr id="538" name="Google Shape;538;p59"/>
          <p:cNvSpPr txBox="1"/>
          <p:nvPr/>
        </p:nvSpPr>
        <p:spPr>
          <a:xfrm>
            <a:off x="1993600" y="5563438"/>
            <a:ext cx="5791200" cy="68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0" i="0" u="none" strike="noStrike" cap="none">
                <a:solidFill>
                  <a:schemeClr val="dk1"/>
                </a:solidFill>
                <a:latin typeface="Open Sans"/>
                <a:ea typeface="Open Sans"/>
                <a:cs typeface="Open Sans"/>
                <a:sym typeface="Open Sans"/>
              </a:rPr>
              <a:t>Audio Cine/Criterion</a:t>
            </a:r>
            <a:endParaRPr sz="1400" b="0" i="0" u="none" strike="noStrike" cap="none">
              <a:solidFill>
                <a:srgbClr val="000000"/>
              </a:solidFill>
              <a:latin typeface="Arial"/>
              <a:ea typeface="Arial"/>
              <a:cs typeface="Arial"/>
              <a:sym typeface="Arial"/>
            </a:endParaRPr>
          </a:p>
        </p:txBody>
      </p:sp>
      <p:pic>
        <p:nvPicPr>
          <p:cNvPr id="539" name="Google Shape;539;p59"/>
          <p:cNvPicPr preferRelativeResize="0"/>
          <p:nvPr/>
        </p:nvPicPr>
        <p:blipFill rotWithShape="1">
          <a:blip r:embed="rId4">
            <a:alphaModFix/>
          </a:blip>
          <a:srcRect/>
          <a:stretch/>
        </p:blipFill>
        <p:spPr>
          <a:xfrm>
            <a:off x="1004900" y="5409000"/>
            <a:ext cx="835450" cy="835450"/>
          </a:xfrm>
          <a:prstGeom prst="rect">
            <a:avLst/>
          </a:prstGeom>
          <a:noFill/>
          <a:ln>
            <a:noFill/>
          </a:ln>
        </p:spPr>
      </p:pic>
      <p:grpSp>
        <p:nvGrpSpPr>
          <p:cNvPr id="540" name="Google Shape;540;p59"/>
          <p:cNvGrpSpPr/>
          <p:nvPr/>
        </p:nvGrpSpPr>
        <p:grpSpPr>
          <a:xfrm>
            <a:off x="7432249" y="-76191"/>
            <a:ext cx="1637700" cy="1573791"/>
            <a:chOff x="7432249" y="-76191"/>
            <a:chExt cx="1637700" cy="1573791"/>
          </a:xfrm>
        </p:grpSpPr>
        <p:sp>
          <p:nvSpPr>
            <p:cNvPr id="541" name="Google Shape;541;p59"/>
            <p:cNvSpPr txBox="1"/>
            <p:nvPr/>
          </p:nvSpPr>
          <p:spPr>
            <a:xfrm>
              <a:off x="7910944" y="-76191"/>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L</a:t>
              </a:r>
              <a:endParaRPr sz="1800" b="0" i="0" u="none" strike="noStrike" cap="none">
                <a:solidFill>
                  <a:schemeClr val="lt1"/>
                </a:solidFill>
                <a:latin typeface="Impact"/>
                <a:ea typeface="Impact"/>
                <a:cs typeface="Impact"/>
                <a:sym typeface="Impact"/>
              </a:endParaRPr>
            </a:p>
          </p:txBody>
        </p:sp>
        <p:sp>
          <p:nvSpPr>
            <p:cNvPr id="542" name="Google Shape;542;p59"/>
            <p:cNvSpPr txBox="1"/>
            <p:nvPr/>
          </p:nvSpPr>
          <p:spPr>
            <a:xfrm>
              <a:off x="7432249" y="974400"/>
              <a:ext cx="16377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Impact"/>
                  <a:ea typeface="Impact"/>
                  <a:cs typeface="Impact"/>
                  <a:sym typeface="Impact"/>
                </a:rPr>
                <a:t>Licences</a:t>
              </a:r>
              <a:endParaRPr sz="1800" b="0" i="0" u="none" strike="noStrike" cap="none">
                <a:solidFill>
                  <a:schemeClr val="lt1"/>
                </a:solidFill>
                <a:latin typeface="Impact"/>
                <a:ea typeface="Impact"/>
                <a:cs typeface="Impact"/>
                <a:sym typeface="Impact"/>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0"/>
          <p:cNvSpPr/>
          <p:nvPr/>
        </p:nvSpPr>
        <p:spPr>
          <a:xfrm>
            <a:off x="0" y="1772816"/>
            <a:ext cx="9144000" cy="1556792"/>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48" name="Google Shape;548;p60"/>
          <p:cNvSpPr txBox="1">
            <a:spLocks noGrp="1"/>
          </p:cNvSpPr>
          <p:nvPr>
            <p:ph type="ctrTitle"/>
          </p:nvPr>
        </p:nvSpPr>
        <p:spPr>
          <a:xfrm>
            <a:off x="457200" y="1772925"/>
            <a:ext cx="8445600" cy="1556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8800"/>
              <a:buFont typeface="Slabo 27px"/>
              <a:buNone/>
            </a:pPr>
            <a:r>
              <a:rPr lang="en-US" sz="8800" b="1" i="0" u="none" strike="noStrike" cap="none">
                <a:solidFill>
                  <a:srgbClr val="FFFFFF"/>
                </a:solidFill>
                <a:latin typeface="Slabo 27px"/>
                <a:ea typeface="Slabo 27px"/>
                <a:cs typeface="Slabo 27px"/>
                <a:sym typeface="Slabo 27px"/>
              </a:rPr>
              <a:t>Exceptions</a:t>
            </a:r>
            <a:endParaRPr sz="8800" b="1" i="0" u="none" strike="noStrike" cap="none">
              <a:solidFill>
                <a:srgbClr val="FFFFFF"/>
              </a:solidFill>
              <a:latin typeface="Slabo 27px"/>
              <a:ea typeface="Slabo 27px"/>
              <a:cs typeface="Slabo 27px"/>
              <a:sym typeface="Slabo 27px"/>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61"/>
          <p:cNvSpPr/>
          <p:nvPr/>
        </p:nvSpPr>
        <p:spPr>
          <a:xfrm>
            <a:off x="0" y="-27384"/>
            <a:ext cx="9144000" cy="1556792"/>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54" name="Google Shape;554;p61"/>
          <p:cNvSpPr txBox="1">
            <a:spLocks noGrp="1"/>
          </p:cNvSpPr>
          <p:nvPr>
            <p:ph type="title"/>
          </p:nvPr>
        </p:nvSpPr>
        <p:spPr>
          <a:xfrm>
            <a:off x="457200" y="-99392"/>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FAIR DEALING</a:t>
            </a:r>
            <a:endParaRPr sz="4000" b="0" i="0" u="none" strike="noStrike" cap="none">
              <a:solidFill>
                <a:srgbClr val="FFFFFF"/>
              </a:solidFill>
              <a:latin typeface="Slabo 27px"/>
              <a:ea typeface="Slabo 27px"/>
              <a:cs typeface="Slabo 27px"/>
              <a:sym typeface="Slabo 27px"/>
            </a:endParaRPr>
          </a:p>
        </p:txBody>
      </p:sp>
      <p:sp>
        <p:nvSpPr>
          <p:cNvPr id="555" name="Google Shape;555;p61"/>
          <p:cNvSpPr txBox="1">
            <a:spLocks noGrp="1"/>
          </p:cNvSpPr>
          <p:nvPr>
            <p:ph type="body" idx="1"/>
          </p:nvPr>
        </p:nvSpPr>
        <p:spPr>
          <a:xfrm>
            <a:off x="457200" y="1752600"/>
            <a:ext cx="8150400" cy="4676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2800" b="1" i="0" u="none" strike="noStrike" cap="none">
                <a:solidFill>
                  <a:schemeClr val="dk1"/>
                </a:solidFill>
                <a:latin typeface="Open Sans"/>
                <a:ea typeface="Open Sans"/>
                <a:cs typeface="Open Sans"/>
                <a:sym typeface="Open Sans"/>
              </a:rPr>
              <a:t>Allows limited copying and use of works</a:t>
            </a:r>
            <a:endParaRPr sz="2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r>
              <a:rPr lang="en-US" sz="2800" b="1" i="0" u="none" strike="noStrike" cap="none">
                <a:solidFill>
                  <a:schemeClr val="dk1"/>
                </a:solidFill>
                <a:latin typeface="Open Sans"/>
                <a:ea typeface="Open Sans"/>
                <a:cs typeface="Open Sans"/>
                <a:sym typeface="Open Sans"/>
              </a:rPr>
              <a:t>for the purpose of research, private study, education, parody, or satire.</a:t>
            </a:r>
            <a:endParaRPr sz="2800" b="1" i="0" u="none" strike="noStrike" cap="none">
              <a:solidFill>
                <a:schemeClr val="dk1"/>
              </a:solidFill>
              <a:latin typeface="Open Sans"/>
              <a:ea typeface="Open Sans"/>
              <a:cs typeface="Open Sans"/>
              <a:sym typeface="Open Sans"/>
            </a:endParaRPr>
          </a:p>
          <a:p>
            <a:pPr marL="342900" marR="0" lvl="0" indent="-342900" algn="l" rtl="0">
              <a:lnSpc>
                <a:spcPct val="100000"/>
              </a:lnSpc>
              <a:spcBef>
                <a:spcPts val="1080"/>
              </a:spcBef>
              <a:spcAft>
                <a:spcPts val="0"/>
              </a:spcAft>
              <a:buClr>
                <a:schemeClr val="dk1"/>
              </a:buClr>
              <a:buSzPts val="2400"/>
              <a:buFont typeface="Arial"/>
              <a:buChar char="•"/>
            </a:pPr>
            <a:r>
              <a:rPr lang="en-US" sz="2400" b="0" i="0" u="none" strike="noStrike" cap="none">
                <a:solidFill>
                  <a:schemeClr val="dk1"/>
                </a:solidFill>
                <a:latin typeface="Open Sans"/>
                <a:ea typeface="Open Sans"/>
                <a:cs typeface="Open Sans"/>
                <a:sym typeface="Open Sans"/>
              </a:rPr>
              <a:t>6 factors - CCH v LSUC, [2004] 1 SCR 339 </a:t>
            </a:r>
            <a:endParaRPr sz="2400" b="0" i="0" u="none" strike="noStrike" cap="none">
              <a:solidFill>
                <a:schemeClr val="dk1"/>
              </a:solidFill>
              <a:latin typeface="Open Sans"/>
              <a:ea typeface="Open Sans"/>
              <a:cs typeface="Open Sans"/>
              <a:sym typeface="Open Sans"/>
            </a:endParaRPr>
          </a:p>
          <a:p>
            <a:pPr marL="342900" marR="0" lvl="0" indent="-273050" algn="l" rtl="0">
              <a:lnSpc>
                <a:spcPct val="160000"/>
              </a:lnSpc>
              <a:spcBef>
                <a:spcPts val="100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the purpose of the dealing (Is it commercial or research/educational?)</a:t>
            </a:r>
            <a:endParaRPr sz="1300" b="0" i="0" u="none" strike="noStrike" cap="none">
              <a:solidFill>
                <a:srgbClr val="3E3834"/>
              </a:solidFill>
              <a:latin typeface="Georgia"/>
              <a:ea typeface="Georgia"/>
              <a:cs typeface="Georgia"/>
              <a:sym typeface="Georgia"/>
            </a:endParaRPr>
          </a:p>
          <a:p>
            <a:pPr marL="342900" marR="0" lvl="0" indent="-273050" algn="l" rtl="0">
              <a:lnSpc>
                <a:spcPct val="160000"/>
              </a:lnSpc>
              <a:spcBef>
                <a:spcPts val="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the amount of the dealing (How much was copied in relation to the whole?)</a:t>
            </a:r>
            <a:endParaRPr sz="1300" b="0" i="0" u="none" strike="noStrike" cap="none">
              <a:solidFill>
                <a:srgbClr val="3E3834"/>
              </a:solidFill>
              <a:latin typeface="Georgia"/>
              <a:ea typeface="Georgia"/>
              <a:cs typeface="Georgia"/>
              <a:sym typeface="Georgia"/>
            </a:endParaRPr>
          </a:p>
          <a:p>
            <a:pPr marL="342900" marR="0" lvl="0" indent="-273050" algn="l" rtl="0">
              <a:lnSpc>
                <a:spcPct val="160000"/>
              </a:lnSpc>
              <a:spcBef>
                <a:spcPts val="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the character of the dealing (What was done with the work? Was it an isolated use or an ongoing, repetitive use? How widely was it distributed?)</a:t>
            </a:r>
            <a:endParaRPr sz="1300" b="0" i="0" u="none" strike="noStrike" cap="none">
              <a:solidFill>
                <a:srgbClr val="3E3834"/>
              </a:solidFill>
              <a:latin typeface="Georgia"/>
              <a:ea typeface="Georgia"/>
              <a:cs typeface="Georgia"/>
              <a:sym typeface="Georgia"/>
            </a:endParaRPr>
          </a:p>
          <a:p>
            <a:pPr marL="342900" marR="0" lvl="0" indent="-273050" algn="l" rtl="0">
              <a:lnSpc>
                <a:spcPct val="160000"/>
              </a:lnSpc>
              <a:spcBef>
                <a:spcPts val="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alternatives to the dealing (Was the work necessary for the end result? Could the purpose have been achieved without using the work?)</a:t>
            </a:r>
            <a:endParaRPr sz="1300" b="0" i="0" u="none" strike="noStrike" cap="none">
              <a:solidFill>
                <a:srgbClr val="3E3834"/>
              </a:solidFill>
              <a:latin typeface="Georgia"/>
              <a:ea typeface="Georgia"/>
              <a:cs typeface="Georgia"/>
              <a:sym typeface="Georgia"/>
            </a:endParaRPr>
          </a:p>
          <a:p>
            <a:pPr marL="342900" marR="0" lvl="0" indent="-273050" algn="l" rtl="0">
              <a:lnSpc>
                <a:spcPct val="160000"/>
              </a:lnSpc>
              <a:spcBef>
                <a:spcPts val="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the nature of the work (Is there a public interest in its dissemination? Was it previously unpublished?)</a:t>
            </a:r>
            <a:endParaRPr sz="1300" b="0" i="0" u="none" strike="noStrike" cap="none">
              <a:solidFill>
                <a:srgbClr val="3E3834"/>
              </a:solidFill>
              <a:latin typeface="Georgia"/>
              <a:ea typeface="Georgia"/>
              <a:cs typeface="Georgia"/>
              <a:sym typeface="Georgia"/>
            </a:endParaRPr>
          </a:p>
          <a:p>
            <a:pPr marL="342900" marR="0" lvl="0" indent="-273050" algn="l" rtl="0">
              <a:lnSpc>
                <a:spcPct val="160000"/>
              </a:lnSpc>
              <a:spcBef>
                <a:spcPts val="0"/>
              </a:spcBef>
              <a:spcAft>
                <a:spcPts val="0"/>
              </a:spcAft>
              <a:buClr>
                <a:srgbClr val="3E3834"/>
              </a:buClr>
              <a:buSzPts val="1300"/>
              <a:buFont typeface="Georgia"/>
              <a:buChar char="•"/>
            </a:pPr>
            <a:r>
              <a:rPr lang="en-US" sz="1300" b="0" i="0" u="none" strike="noStrike" cap="none">
                <a:solidFill>
                  <a:srgbClr val="3E3834"/>
                </a:solidFill>
                <a:latin typeface="Georgia"/>
                <a:ea typeface="Georgia"/>
                <a:cs typeface="Georgia"/>
                <a:sym typeface="Georgia"/>
              </a:rPr>
              <a:t>the effect of the dealing on the original work (Does the use compete with the market of the original work?)</a:t>
            </a:r>
            <a:endParaRPr sz="1300" b="0" i="0" u="none" strike="noStrike" cap="none">
              <a:solidFill>
                <a:srgbClr val="3E3834"/>
              </a:solidFill>
              <a:latin typeface="Georgia"/>
              <a:ea typeface="Georgia"/>
              <a:cs typeface="Georgia"/>
              <a:sym typeface="Georgia"/>
            </a:endParaRPr>
          </a:p>
          <a:p>
            <a:pPr marL="0" marR="0" lvl="0" indent="0" algn="l" rtl="0">
              <a:lnSpc>
                <a:spcPct val="100000"/>
              </a:lnSpc>
              <a:spcBef>
                <a:spcPts val="1080"/>
              </a:spcBef>
              <a:spcAft>
                <a:spcPts val="0"/>
              </a:spcAft>
              <a:buClr>
                <a:schemeClr val="dk1"/>
              </a:buClr>
              <a:buSzPts val="2000"/>
              <a:buFont typeface="Arial"/>
              <a:buNone/>
            </a:pPr>
            <a:endParaRPr sz="1300" b="0" i="0" u="none" strike="noStrike" cap="none">
              <a:solidFill>
                <a:schemeClr val="dk1"/>
              </a:solidFill>
              <a:latin typeface="Open Sans"/>
              <a:ea typeface="Open Sans"/>
              <a:cs typeface="Open Sans"/>
              <a:sym typeface="Open Sans"/>
            </a:endParaRPr>
          </a:p>
        </p:txBody>
      </p:sp>
      <p:grpSp>
        <p:nvGrpSpPr>
          <p:cNvPr id="556" name="Google Shape;556;p61"/>
          <p:cNvGrpSpPr/>
          <p:nvPr/>
        </p:nvGrpSpPr>
        <p:grpSpPr>
          <a:xfrm>
            <a:off x="7494376" y="-37966"/>
            <a:ext cx="1645500" cy="1634691"/>
            <a:chOff x="7494376" y="-37966"/>
            <a:chExt cx="1645500" cy="1634691"/>
          </a:xfrm>
        </p:grpSpPr>
        <p:sp>
          <p:nvSpPr>
            <p:cNvPr id="557" name="Google Shape;557;p61"/>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558" name="Google Shape;558;p61"/>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62"/>
          <p:cNvSpPr/>
          <p:nvPr/>
        </p:nvSpPr>
        <p:spPr>
          <a:xfrm>
            <a:off x="-4124" y="-18371"/>
            <a:ext cx="9144000" cy="1556792"/>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65" name="Google Shape;565;p62"/>
          <p:cNvSpPr txBox="1">
            <a:spLocks noGrp="1"/>
          </p:cNvSpPr>
          <p:nvPr>
            <p:ph type="title"/>
          </p:nvPr>
        </p:nvSpPr>
        <p:spPr>
          <a:xfrm>
            <a:off x="295000" y="290729"/>
            <a:ext cx="7494900" cy="8130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600" b="0" i="0" u="none" strike="noStrike" cap="none">
                <a:solidFill>
                  <a:srgbClr val="FFFFFF"/>
                </a:solidFill>
                <a:latin typeface="Slabo 27px"/>
                <a:ea typeface="Slabo 27px"/>
                <a:cs typeface="Slabo 27px"/>
                <a:sym typeface="Slabo 27px"/>
              </a:rPr>
              <a:t>KEY EXCEPTIONS TO COPYRIGHT</a:t>
            </a:r>
            <a:endParaRPr sz="3600" b="0" i="0" u="none" strike="noStrike" cap="none">
              <a:solidFill>
                <a:srgbClr val="FFFFFF"/>
              </a:solidFill>
              <a:latin typeface="Slabo 27px"/>
              <a:ea typeface="Slabo 27px"/>
              <a:cs typeface="Slabo 27px"/>
              <a:sym typeface="Slabo 27px"/>
            </a:endParaRPr>
          </a:p>
        </p:txBody>
      </p:sp>
      <p:sp>
        <p:nvSpPr>
          <p:cNvPr id="566" name="Google Shape;566;p62"/>
          <p:cNvSpPr txBox="1">
            <a:spLocks noGrp="1"/>
          </p:cNvSpPr>
          <p:nvPr>
            <p:ph type="body" idx="1"/>
          </p:nvPr>
        </p:nvSpPr>
        <p:spPr>
          <a:xfrm>
            <a:off x="1230250" y="2033292"/>
            <a:ext cx="6756894" cy="429668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 Fair Dealing (B)</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S.29.1 Fair Dealing: Criticism or Review (B)</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S.29.2 Fair Dealing: News Reporting (B)</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S.29.21 Non-Commercial User-Generated Content (B)</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S.29.22 Reproduction for Private Purposes (A</a:t>
            </a:r>
            <a:r>
              <a:rPr lang="en-US" sz="1800"/>
              <a:t>)</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S.29.23 Reproduction for Later Listening or Viewing (B)</a:t>
            </a:r>
            <a:endParaRPr sz="1800" b="1" i="0" u="none" strike="noStrike" cap="none">
              <a:solidFill>
                <a:schemeClr val="dk1"/>
              </a:solidFill>
              <a:latin typeface="Open Sans"/>
              <a:ea typeface="Open Sans"/>
              <a:cs typeface="Open Sans"/>
              <a:sym typeface="Open Sans"/>
            </a:endParaRPr>
          </a:p>
          <a:p>
            <a:pPr marL="457200" marR="0" lvl="1" indent="-55879" algn="l" rtl="0">
              <a:lnSpc>
                <a:spcPct val="90000"/>
              </a:lnSpc>
              <a:spcBef>
                <a:spcPts val="1000"/>
              </a:spcBef>
              <a:spcAft>
                <a:spcPts val="0"/>
              </a:spcAft>
              <a:buClr>
                <a:schemeClr val="dk2"/>
              </a:buClr>
              <a:buSzPts val="2000"/>
              <a:buFont typeface="Arial"/>
              <a:buNone/>
            </a:pPr>
            <a:endParaRPr sz="2000" b="0" i="0" u="none" strike="noStrike" cap="none">
              <a:solidFill>
                <a:schemeClr val="dk1"/>
              </a:solidFill>
              <a:latin typeface="Open Sans"/>
              <a:ea typeface="Open Sans"/>
              <a:cs typeface="Open Sans"/>
              <a:sym typeface="Open Sans"/>
            </a:endParaRPr>
          </a:p>
          <a:p>
            <a:pPr marL="457200" marR="0" lvl="1" indent="-55879" algn="l" rtl="0">
              <a:lnSpc>
                <a:spcPct val="90000"/>
              </a:lnSpc>
              <a:spcBef>
                <a:spcPts val="400"/>
              </a:spcBef>
              <a:spcAft>
                <a:spcPts val="0"/>
              </a:spcAft>
              <a:buClr>
                <a:schemeClr val="dk2"/>
              </a:buClr>
              <a:buSzPts val="2000"/>
              <a:buFont typeface="Arial"/>
              <a:buNone/>
            </a:pPr>
            <a:endParaRPr sz="2000" b="0" i="0" u="none" strike="noStrike" cap="none">
              <a:solidFill>
                <a:schemeClr val="dk1"/>
              </a:solidFill>
              <a:latin typeface="Open Sans"/>
              <a:ea typeface="Open Sans"/>
              <a:cs typeface="Open Sans"/>
              <a:sym typeface="Open Sans"/>
            </a:endParaRPr>
          </a:p>
        </p:txBody>
      </p:sp>
      <p:grpSp>
        <p:nvGrpSpPr>
          <p:cNvPr id="567" name="Google Shape;567;p62"/>
          <p:cNvGrpSpPr/>
          <p:nvPr/>
        </p:nvGrpSpPr>
        <p:grpSpPr>
          <a:xfrm>
            <a:off x="7494376" y="-37966"/>
            <a:ext cx="1645500" cy="1634691"/>
            <a:chOff x="7494376" y="-37966"/>
            <a:chExt cx="1645500" cy="1634691"/>
          </a:xfrm>
        </p:grpSpPr>
        <p:sp>
          <p:nvSpPr>
            <p:cNvPr id="568" name="Google Shape;568;p62"/>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569" name="Google Shape;569;p62"/>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pic>
        <p:nvPicPr>
          <p:cNvPr id="570" name="Google Shape;570;p62"/>
          <p:cNvPicPr preferRelativeResize="0"/>
          <p:nvPr/>
        </p:nvPicPr>
        <p:blipFill rotWithShape="1">
          <a:blip r:embed="rId3">
            <a:alphaModFix/>
          </a:blip>
          <a:srcRect/>
          <a:stretch/>
        </p:blipFill>
        <p:spPr>
          <a:xfrm>
            <a:off x="551675" y="1887270"/>
            <a:ext cx="620699" cy="620699"/>
          </a:xfrm>
          <a:prstGeom prst="rect">
            <a:avLst/>
          </a:prstGeom>
          <a:noFill/>
          <a:ln>
            <a:noFill/>
          </a:ln>
        </p:spPr>
      </p:pic>
      <p:pic>
        <p:nvPicPr>
          <p:cNvPr id="571" name="Google Shape;571;p62"/>
          <p:cNvPicPr preferRelativeResize="0"/>
          <p:nvPr/>
        </p:nvPicPr>
        <p:blipFill rotWithShape="1">
          <a:blip r:embed="rId4">
            <a:alphaModFix/>
          </a:blip>
          <a:srcRect/>
          <a:stretch/>
        </p:blipFill>
        <p:spPr>
          <a:xfrm>
            <a:off x="577450" y="2765106"/>
            <a:ext cx="569149" cy="569149"/>
          </a:xfrm>
          <a:prstGeom prst="rect">
            <a:avLst/>
          </a:prstGeom>
          <a:noFill/>
          <a:ln>
            <a:noFill/>
          </a:ln>
        </p:spPr>
      </p:pic>
      <p:pic>
        <p:nvPicPr>
          <p:cNvPr id="572" name="Google Shape;572;p62"/>
          <p:cNvPicPr preferRelativeResize="0"/>
          <p:nvPr/>
        </p:nvPicPr>
        <p:blipFill rotWithShape="1">
          <a:blip r:embed="rId5">
            <a:alphaModFix/>
          </a:blip>
          <a:srcRect/>
          <a:stretch/>
        </p:blipFill>
        <p:spPr>
          <a:xfrm>
            <a:off x="627150" y="3628050"/>
            <a:ext cx="469750" cy="469750"/>
          </a:xfrm>
          <a:prstGeom prst="rect">
            <a:avLst/>
          </a:prstGeom>
          <a:noFill/>
          <a:ln>
            <a:noFill/>
          </a:ln>
        </p:spPr>
      </p:pic>
      <p:pic>
        <p:nvPicPr>
          <p:cNvPr id="573" name="Google Shape;573;p62"/>
          <p:cNvPicPr preferRelativeResize="0"/>
          <p:nvPr/>
        </p:nvPicPr>
        <p:blipFill rotWithShape="1">
          <a:blip r:embed="rId6">
            <a:alphaModFix/>
          </a:blip>
          <a:srcRect/>
          <a:stretch/>
        </p:blipFill>
        <p:spPr>
          <a:xfrm>
            <a:off x="493800" y="4235238"/>
            <a:ext cx="736450" cy="736450"/>
          </a:xfrm>
          <a:prstGeom prst="rect">
            <a:avLst/>
          </a:prstGeom>
          <a:noFill/>
          <a:ln>
            <a:noFill/>
          </a:ln>
        </p:spPr>
      </p:pic>
      <p:pic>
        <p:nvPicPr>
          <p:cNvPr id="574" name="Google Shape;574;p62"/>
          <p:cNvPicPr preferRelativeResize="0"/>
          <p:nvPr/>
        </p:nvPicPr>
        <p:blipFill rotWithShape="1">
          <a:blip r:embed="rId7">
            <a:alphaModFix/>
          </a:blip>
          <a:srcRect/>
          <a:stretch/>
        </p:blipFill>
        <p:spPr>
          <a:xfrm>
            <a:off x="593798" y="5132253"/>
            <a:ext cx="569149" cy="569149"/>
          </a:xfrm>
          <a:prstGeom prst="rect">
            <a:avLst/>
          </a:prstGeom>
          <a:noFill/>
          <a:ln>
            <a:noFill/>
          </a:ln>
        </p:spPr>
      </p:pic>
      <p:pic>
        <p:nvPicPr>
          <p:cNvPr id="575" name="Google Shape;575;p62"/>
          <p:cNvPicPr preferRelativeResize="0"/>
          <p:nvPr/>
        </p:nvPicPr>
        <p:blipFill rotWithShape="1">
          <a:blip r:embed="rId8">
            <a:alphaModFix/>
          </a:blip>
          <a:srcRect/>
          <a:stretch/>
        </p:blipFill>
        <p:spPr>
          <a:xfrm>
            <a:off x="577450" y="5843605"/>
            <a:ext cx="620699" cy="620699"/>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63"/>
          <p:cNvSpPr/>
          <p:nvPr/>
        </p:nvSpPr>
        <p:spPr>
          <a:xfrm>
            <a:off x="0" y="-27384"/>
            <a:ext cx="9144000" cy="1556792"/>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81" name="Google Shape;581;p63"/>
          <p:cNvSpPr txBox="1">
            <a:spLocks noGrp="1"/>
          </p:cNvSpPr>
          <p:nvPr>
            <p:ph type="title"/>
          </p:nvPr>
        </p:nvSpPr>
        <p:spPr>
          <a:xfrm>
            <a:off x="318825" y="380225"/>
            <a:ext cx="7459800" cy="741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600" b="0" i="0" u="none" strike="noStrike" cap="none">
                <a:solidFill>
                  <a:srgbClr val="FFFFFF"/>
                </a:solidFill>
                <a:latin typeface="Slabo 27px"/>
                <a:ea typeface="Slabo 27px"/>
                <a:cs typeface="Slabo 27px"/>
                <a:sym typeface="Slabo 27px"/>
              </a:rPr>
              <a:t>KEY EXCEPTIONS TO COPYRIGHT</a:t>
            </a:r>
            <a:endParaRPr sz="3600">
              <a:solidFill>
                <a:srgbClr val="FFFFFF"/>
              </a:solidFill>
            </a:endParaRPr>
          </a:p>
        </p:txBody>
      </p:sp>
      <p:sp>
        <p:nvSpPr>
          <p:cNvPr id="582" name="Google Shape;582;p63"/>
          <p:cNvSpPr txBox="1">
            <a:spLocks noGrp="1"/>
          </p:cNvSpPr>
          <p:nvPr>
            <p:ph type="body" idx="1"/>
          </p:nvPr>
        </p:nvSpPr>
        <p:spPr>
          <a:xfrm>
            <a:off x="1515544" y="1934149"/>
            <a:ext cx="6975600" cy="4517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S.20.24 Backup Copies (A)</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S.29.4 Reproduction for Instruction (A)</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S.29.5 Performances (B)</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S.29.6 News and Commentary (A)</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S.29.7 Reproduction of Broadcast (A</a:t>
            </a:r>
            <a:r>
              <a:rPr lang="en-US" sz="1800"/>
              <a:t>)</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r>
              <a:rPr lang="en-US" sz="1800" b="1" i="0" u="none" strike="noStrike" cap="none">
                <a:solidFill>
                  <a:schemeClr val="dk1"/>
                </a:solidFill>
                <a:latin typeface="Open Sans"/>
                <a:ea typeface="Open Sans"/>
                <a:cs typeface="Open Sans"/>
                <a:sym typeface="Open Sans"/>
              </a:rPr>
              <a:t>S.30 Literary Collections (A)</a:t>
            </a:r>
            <a:endParaRPr sz="180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5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5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50" b="1" i="0" u="none" strike="noStrike" cap="none">
              <a:solidFill>
                <a:schemeClr val="dk1"/>
              </a:solidFill>
              <a:latin typeface="Open Sans"/>
              <a:ea typeface="Open Sans"/>
              <a:cs typeface="Open Sans"/>
              <a:sym typeface="Open Sans"/>
            </a:endParaRPr>
          </a:p>
          <a:p>
            <a:pPr marL="0" marR="0" lvl="0" indent="0" algn="l" rtl="0">
              <a:lnSpc>
                <a:spcPct val="90000"/>
              </a:lnSpc>
              <a:spcBef>
                <a:spcPts val="970"/>
              </a:spcBef>
              <a:spcAft>
                <a:spcPts val="0"/>
              </a:spcAft>
              <a:buClr>
                <a:schemeClr val="dk1"/>
              </a:buClr>
              <a:buSzPts val="1850"/>
              <a:buFont typeface="Arial"/>
              <a:buNone/>
            </a:pPr>
            <a:endParaRPr sz="1850" b="1" i="0" u="none" strike="noStrike" cap="none">
              <a:solidFill>
                <a:schemeClr val="dk1"/>
              </a:solidFill>
              <a:latin typeface="Open Sans"/>
              <a:ea typeface="Open Sans"/>
              <a:cs typeface="Open Sans"/>
              <a:sym typeface="Open Sans"/>
            </a:endParaRPr>
          </a:p>
          <a:p>
            <a:pPr marL="457200" marR="0" lvl="1" indent="-65404" algn="l" rtl="0">
              <a:lnSpc>
                <a:spcPct val="90000"/>
              </a:lnSpc>
              <a:spcBef>
                <a:spcPts val="970"/>
              </a:spcBef>
              <a:spcAft>
                <a:spcPts val="0"/>
              </a:spcAft>
              <a:buClr>
                <a:schemeClr val="dk2"/>
              </a:buClr>
              <a:buSzPts val="1850"/>
              <a:buFont typeface="Arial"/>
              <a:buNone/>
            </a:pPr>
            <a:endParaRPr sz="1850" b="0" i="0" u="none" strike="noStrike" cap="none">
              <a:solidFill>
                <a:schemeClr val="dk1"/>
              </a:solidFill>
              <a:latin typeface="Open Sans"/>
              <a:ea typeface="Open Sans"/>
              <a:cs typeface="Open Sans"/>
              <a:sym typeface="Open Sans"/>
            </a:endParaRPr>
          </a:p>
        </p:txBody>
      </p:sp>
      <p:pic>
        <p:nvPicPr>
          <p:cNvPr id="583" name="Google Shape;583;p63"/>
          <p:cNvPicPr preferRelativeResize="0"/>
          <p:nvPr/>
        </p:nvPicPr>
        <p:blipFill rotWithShape="1">
          <a:blip r:embed="rId3">
            <a:alphaModFix/>
          </a:blip>
          <a:srcRect/>
          <a:stretch/>
        </p:blipFill>
        <p:spPr>
          <a:xfrm>
            <a:off x="803250" y="1895175"/>
            <a:ext cx="620699" cy="620699"/>
          </a:xfrm>
          <a:prstGeom prst="rect">
            <a:avLst/>
          </a:prstGeom>
          <a:noFill/>
          <a:ln>
            <a:noFill/>
          </a:ln>
        </p:spPr>
      </p:pic>
      <p:pic>
        <p:nvPicPr>
          <p:cNvPr id="584" name="Google Shape;584;p63"/>
          <p:cNvPicPr preferRelativeResize="0"/>
          <p:nvPr/>
        </p:nvPicPr>
        <p:blipFill rotWithShape="1">
          <a:blip r:embed="rId4">
            <a:alphaModFix/>
          </a:blip>
          <a:srcRect/>
          <a:stretch/>
        </p:blipFill>
        <p:spPr>
          <a:xfrm>
            <a:off x="771762" y="2639248"/>
            <a:ext cx="683674" cy="683674"/>
          </a:xfrm>
          <a:prstGeom prst="rect">
            <a:avLst/>
          </a:prstGeom>
          <a:noFill/>
          <a:ln>
            <a:noFill/>
          </a:ln>
        </p:spPr>
      </p:pic>
      <p:pic>
        <p:nvPicPr>
          <p:cNvPr id="585" name="Google Shape;585;p63"/>
          <p:cNvPicPr preferRelativeResize="0"/>
          <p:nvPr/>
        </p:nvPicPr>
        <p:blipFill rotWithShape="1">
          <a:blip r:embed="rId5">
            <a:alphaModFix/>
          </a:blip>
          <a:srcRect/>
          <a:stretch/>
        </p:blipFill>
        <p:spPr>
          <a:xfrm>
            <a:off x="803250" y="3418015"/>
            <a:ext cx="620699" cy="620699"/>
          </a:xfrm>
          <a:prstGeom prst="rect">
            <a:avLst/>
          </a:prstGeom>
          <a:noFill/>
          <a:ln>
            <a:noFill/>
          </a:ln>
        </p:spPr>
      </p:pic>
      <p:pic>
        <p:nvPicPr>
          <p:cNvPr id="586" name="Google Shape;586;p63"/>
          <p:cNvPicPr preferRelativeResize="0"/>
          <p:nvPr/>
        </p:nvPicPr>
        <p:blipFill rotWithShape="1">
          <a:blip r:embed="rId6">
            <a:alphaModFix/>
          </a:blip>
          <a:srcRect/>
          <a:stretch/>
        </p:blipFill>
        <p:spPr>
          <a:xfrm>
            <a:off x="807500" y="4199590"/>
            <a:ext cx="620699" cy="620699"/>
          </a:xfrm>
          <a:prstGeom prst="rect">
            <a:avLst/>
          </a:prstGeom>
          <a:noFill/>
          <a:ln>
            <a:noFill/>
          </a:ln>
        </p:spPr>
      </p:pic>
      <p:pic>
        <p:nvPicPr>
          <p:cNvPr id="587" name="Google Shape;587;p63"/>
          <p:cNvPicPr preferRelativeResize="0"/>
          <p:nvPr/>
        </p:nvPicPr>
        <p:blipFill rotWithShape="1">
          <a:blip r:embed="rId7">
            <a:alphaModFix/>
          </a:blip>
          <a:srcRect/>
          <a:stretch/>
        </p:blipFill>
        <p:spPr>
          <a:xfrm>
            <a:off x="731300" y="5007723"/>
            <a:ext cx="741550" cy="741550"/>
          </a:xfrm>
          <a:prstGeom prst="rect">
            <a:avLst/>
          </a:prstGeom>
          <a:noFill/>
          <a:ln>
            <a:noFill/>
          </a:ln>
        </p:spPr>
      </p:pic>
      <p:pic>
        <p:nvPicPr>
          <p:cNvPr id="588" name="Google Shape;588;p63"/>
          <p:cNvPicPr preferRelativeResize="0"/>
          <p:nvPr/>
        </p:nvPicPr>
        <p:blipFill rotWithShape="1">
          <a:blip r:embed="rId8">
            <a:alphaModFix/>
          </a:blip>
          <a:srcRect/>
          <a:stretch/>
        </p:blipFill>
        <p:spPr>
          <a:xfrm>
            <a:off x="807500" y="5804128"/>
            <a:ext cx="620699" cy="620699"/>
          </a:xfrm>
          <a:prstGeom prst="rect">
            <a:avLst/>
          </a:prstGeom>
          <a:noFill/>
          <a:ln>
            <a:noFill/>
          </a:ln>
        </p:spPr>
      </p:pic>
      <p:grpSp>
        <p:nvGrpSpPr>
          <p:cNvPr id="589" name="Google Shape;589;p63"/>
          <p:cNvGrpSpPr/>
          <p:nvPr/>
        </p:nvGrpSpPr>
        <p:grpSpPr>
          <a:xfrm>
            <a:off x="7494376" y="-37966"/>
            <a:ext cx="1645500" cy="1634691"/>
            <a:chOff x="7494376" y="-37966"/>
            <a:chExt cx="1645500" cy="1634691"/>
          </a:xfrm>
        </p:grpSpPr>
        <p:sp>
          <p:nvSpPr>
            <p:cNvPr id="590" name="Google Shape;590;p63"/>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591" name="Google Shape;591;p63"/>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64"/>
          <p:cNvSpPr/>
          <p:nvPr/>
        </p:nvSpPr>
        <p:spPr>
          <a:xfrm>
            <a:off x="-9207" y="-27384"/>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597" name="Google Shape;597;p64"/>
          <p:cNvSpPr txBox="1">
            <a:spLocks noGrp="1"/>
          </p:cNvSpPr>
          <p:nvPr>
            <p:ph type="body" idx="1"/>
          </p:nvPr>
        </p:nvSpPr>
        <p:spPr>
          <a:xfrm>
            <a:off x="1300075" y="1939975"/>
            <a:ext cx="7409700" cy="463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S.30.01 Communication of Lessons by Telecommunication (B)</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
            </a:r>
            <a:br>
              <a:rPr lang="en-US" sz="1800" b="1" i="0" u="none" strike="noStrike" cap="none">
                <a:solidFill>
                  <a:schemeClr val="dk1"/>
                </a:solidFill>
                <a:latin typeface="Open Sans"/>
                <a:ea typeface="Open Sans"/>
                <a:cs typeface="Open Sans"/>
                <a:sym typeface="Open Sans"/>
              </a:rPr>
            </a:br>
            <a:r>
              <a:rPr lang="en-US" sz="1800" b="1" i="0" u="none" strike="noStrike" cap="none">
                <a:solidFill>
                  <a:schemeClr val="dk1"/>
                </a:solidFill>
                <a:latin typeface="Open Sans"/>
                <a:ea typeface="Open Sans"/>
                <a:cs typeface="Open Sans"/>
                <a:sym typeface="Open Sans"/>
              </a:rPr>
              <a:t>S.30.04 Work Available Through Internet (B)</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S.30.1 Management and Maintenance of Collections </a:t>
            </a:r>
            <a:r>
              <a:rPr lang="en-US" sz="1800"/>
              <a:t>(B)</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S.30.2 Research or Private Study (B)</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S.30.21 Works Deposited in Archive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S.30.3 Machines Installed in Educational Institutions, Libraries, Archives, and Museums (B)</a:t>
            </a:r>
            <a:endParaRPr sz="1800" b="1" i="0" u="none" strike="noStrike" cap="none">
              <a:solidFill>
                <a:schemeClr val="dk1"/>
              </a:solidFill>
              <a:latin typeface="Open Sans"/>
              <a:ea typeface="Open Sans"/>
              <a:cs typeface="Open Sans"/>
              <a:sym typeface="Open Sans"/>
            </a:endParaRPr>
          </a:p>
        </p:txBody>
      </p:sp>
      <p:pic>
        <p:nvPicPr>
          <p:cNvPr id="598" name="Google Shape;598;p64"/>
          <p:cNvPicPr preferRelativeResize="0"/>
          <p:nvPr/>
        </p:nvPicPr>
        <p:blipFill rotWithShape="1">
          <a:blip r:embed="rId3">
            <a:alphaModFix/>
          </a:blip>
          <a:srcRect/>
          <a:stretch/>
        </p:blipFill>
        <p:spPr>
          <a:xfrm>
            <a:off x="585325" y="1793050"/>
            <a:ext cx="638550" cy="638550"/>
          </a:xfrm>
          <a:prstGeom prst="rect">
            <a:avLst/>
          </a:prstGeom>
          <a:noFill/>
          <a:ln>
            <a:noFill/>
          </a:ln>
        </p:spPr>
      </p:pic>
      <p:pic>
        <p:nvPicPr>
          <p:cNvPr id="599" name="Google Shape;599;p64"/>
          <p:cNvPicPr preferRelativeResize="0"/>
          <p:nvPr/>
        </p:nvPicPr>
        <p:blipFill rotWithShape="1">
          <a:blip r:embed="rId4">
            <a:alphaModFix/>
          </a:blip>
          <a:srcRect/>
          <a:stretch/>
        </p:blipFill>
        <p:spPr>
          <a:xfrm>
            <a:off x="585325" y="2540550"/>
            <a:ext cx="638550" cy="638550"/>
          </a:xfrm>
          <a:prstGeom prst="rect">
            <a:avLst/>
          </a:prstGeom>
          <a:noFill/>
          <a:ln>
            <a:noFill/>
          </a:ln>
        </p:spPr>
      </p:pic>
      <p:pic>
        <p:nvPicPr>
          <p:cNvPr id="600" name="Google Shape;600;p64"/>
          <p:cNvPicPr preferRelativeResize="0"/>
          <p:nvPr/>
        </p:nvPicPr>
        <p:blipFill rotWithShape="1">
          <a:blip r:embed="rId5">
            <a:alphaModFix/>
          </a:blip>
          <a:srcRect/>
          <a:stretch/>
        </p:blipFill>
        <p:spPr>
          <a:xfrm>
            <a:off x="585325" y="3364250"/>
            <a:ext cx="638550" cy="638550"/>
          </a:xfrm>
          <a:prstGeom prst="rect">
            <a:avLst/>
          </a:prstGeom>
          <a:noFill/>
          <a:ln>
            <a:noFill/>
          </a:ln>
        </p:spPr>
      </p:pic>
      <p:pic>
        <p:nvPicPr>
          <p:cNvPr id="601" name="Google Shape;601;p64"/>
          <p:cNvPicPr preferRelativeResize="0"/>
          <p:nvPr/>
        </p:nvPicPr>
        <p:blipFill rotWithShape="1">
          <a:blip r:embed="rId6">
            <a:alphaModFix/>
          </a:blip>
          <a:srcRect/>
          <a:stretch/>
        </p:blipFill>
        <p:spPr>
          <a:xfrm>
            <a:off x="541875" y="4035550"/>
            <a:ext cx="725450" cy="725450"/>
          </a:xfrm>
          <a:prstGeom prst="rect">
            <a:avLst/>
          </a:prstGeom>
          <a:noFill/>
          <a:ln>
            <a:noFill/>
          </a:ln>
        </p:spPr>
      </p:pic>
      <p:pic>
        <p:nvPicPr>
          <p:cNvPr id="602" name="Google Shape;602;p64"/>
          <p:cNvPicPr preferRelativeResize="0"/>
          <p:nvPr/>
        </p:nvPicPr>
        <p:blipFill rotWithShape="1">
          <a:blip r:embed="rId7">
            <a:alphaModFix/>
          </a:blip>
          <a:srcRect/>
          <a:stretch/>
        </p:blipFill>
        <p:spPr>
          <a:xfrm>
            <a:off x="585325" y="4956850"/>
            <a:ext cx="638550" cy="638550"/>
          </a:xfrm>
          <a:prstGeom prst="rect">
            <a:avLst/>
          </a:prstGeom>
          <a:noFill/>
          <a:ln>
            <a:noFill/>
          </a:ln>
        </p:spPr>
      </p:pic>
      <p:pic>
        <p:nvPicPr>
          <p:cNvPr id="603" name="Google Shape;603;p64"/>
          <p:cNvPicPr preferRelativeResize="0"/>
          <p:nvPr/>
        </p:nvPicPr>
        <p:blipFill rotWithShape="1">
          <a:blip r:embed="rId8">
            <a:alphaModFix/>
          </a:blip>
          <a:srcRect/>
          <a:stretch/>
        </p:blipFill>
        <p:spPr>
          <a:xfrm>
            <a:off x="585325" y="5856900"/>
            <a:ext cx="638550" cy="638550"/>
          </a:xfrm>
          <a:prstGeom prst="rect">
            <a:avLst/>
          </a:prstGeom>
          <a:noFill/>
          <a:ln>
            <a:noFill/>
          </a:ln>
        </p:spPr>
      </p:pic>
      <p:grpSp>
        <p:nvGrpSpPr>
          <p:cNvPr id="604" name="Google Shape;604;p64"/>
          <p:cNvGrpSpPr/>
          <p:nvPr/>
        </p:nvGrpSpPr>
        <p:grpSpPr>
          <a:xfrm>
            <a:off x="7494376" y="-37966"/>
            <a:ext cx="1645500" cy="1634691"/>
            <a:chOff x="7494376" y="-37966"/>
            <a:chExt cx="1645500" cy="1634691"/>
          </a:xfrm>
        </p:grpSpPr>
        <p:sp>
          <p:nvSpPr>
            <p:cNvPr id="605" name="Google Shape;605;p64"/>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06" name="Google Shape;606;p64"/>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
        <p:nvSpPr>
          <p:cNvPr id="607" name="Google Shape;607;p64"/>
          <p:cNvSpPr txBox="1">
            <a:spLocks noGrp="1"/>
          </p:cNvSpPr>
          <p:nvPr>
            <p:ph type="title"/>
          </p:nvPr>
        </p:nvSpPr>
        <p:spPr>
          <a:xfrm>
            <a:off x="295000" y="290729"/>
            <a:ext cx="7494900" cy="8130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600" b="0" i="0" u="none" strike="noStrike" cap="none">
                <a:solidFill>
                  <a:srgbClr val="FFFFFF"/>
                </a:solidFill>
                <a:latin typeface="Slabo 27px"/>
                <a:ea typeface="Slabo 27px"/>
                <a:cs typeface="Slabo 27px"/>
                <a:sym typeface="Slabo 27px"/>
              </a:rPr>
              <a:t>KEY EXCEPTIONS TO COPYRIGHT</a:t>
            </a:r>
            <a:endParaRPr sz="3600" b="0" i="0" u="none" strike="noStrike" cap="none">
              <a:solidFill>
                <a:srgbClr val="FFFFFF"/>
              </a:solidFill>
              <a:latin typeface="Slabo 27px"/>
              <a:ea typeface="Slabo 27px"/>
              <a:cs typeface="Slabo 27px"/>
              <a:sym typeface="Slabo 27px"/>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65"/>
          <p:cNvSpPr/>
          <p:nvPr/>
        </p:nvSpPr>
        <p:spPr>
          <a:xfrm>
            <a:off x="-9207" y="-27384"/>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13" name="Google Shape;613;p65"/>
          <p:cNvSpPr txBox="1">
            <a:spLocks noGrp="1"/>
          </p:cNvSpPr>
          <p:nvPr>
            <p:ph type="body" idx="1"/>
          </p:nvPr>
        </p:nvSpPr>
        <p:spPr>
          <a:xfrm>
            <a:off x="1529975" y="1914450"/>
            <a:ext cx="7128900" cy="463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S.30.6 Computer Programs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S.30.61 Interoperability of Computer Programs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S.30.62 Encryption Research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S.30.62 Security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S.30.7 Incidental Inclusion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S.30.71 Temporary Reproductions (A)</a:t>
            </a:r>
            <a:endParaRPr sz="1800" b="1" i="0" u="none" strike="noStrike" cap="none">
              <a:solidFill>
                <a:schemeClr val="dk1"/>
              </a:solidFill>
              <a:latin typeface="Open Sans"/>
              <a:ea typeface="Open Sans"/>
              <a:cs typeface="Open Sans"/>
              <a:sym typeface="Open Sans"/>
            </a:endParaRPr>
          </a:p>
        </p:txBody>
      </p:sp>
      <p:pic>
        <p:nvPicPr>
          <p:cNvPr id="614" name="Google Shape;614;p65"/>
          <p:cNvPicPr preferRelativeResize="0"/>
          <p:nvPr/>
        </p:nvPicPr>
        <p:blipFill rotWithShape="1">
          <a:blip r:embed="rId3">
            <a:alphaModFix/>
          </a:blip>
          <a:srcRect/>
          <a:stretch/>
        </p:blipFill>
        <p:spPr>
          <a:xfrm>
            <a:off x="846825" y="1914450"/>
            <a:ext cx="683150" cy="683150"/>
          </a:xfrm>
          <a:prstGeom prst="rect">
            <a:avLst/>
          </a:prstGeom>
          <a:noFill/>
          <a:ln>
            <a:noFill/>
          </a:ln>
        </p:spPr>
      </p:pic>
      <p:pic>
        <p:nvPicPr>
          <p:cNvPr id="615" name="Google Shape;615;p65"/>
          <p:cNvPicPr preferRelativeResize="0"/>
          <p:nvPr/>
        </p:nvPicPr>
        <p:blipFill rotWithShape="1">
          <a:blip r:embed="rId4">
            <a:alphaModFix/>
          </a:blip>
          <a:srcRect/>
          <a:stretch/>
        </p:blipFill>
        <p:spPr>
          <a:xfrm>
            <a:off x="846825" y="2674775"/>
            <a:ext cx="683150" cy="683150"/>
          </a:xfrm>
          <a:prstGeom prst="rect">
            <a:avLst/>
          </a:prstGeom>
          <a:noFill/>
          <a:ln>
            <a:noFill/>
          </a:ln>
        </p:spPr>
      </p:pic>
      <p:pic>
        <p:nvPicPr>
          <p:cNvPr id="616" name="Google Shape;616;p65"/>
          <p:cNvPicPr preferRelativeResize="0"/>
          <p:nvPr/>
        </p:nvPicPr>
        <p:blipFill rotWithShape="1">
          <a:blip r:embed="rId5">
            <a:alphaModFix/>
          </a:blip>
          <a:srcRect/>
          <a:stretch/>
        </p:blipFill>
        <p:spPr>
          <a:xfrm>
            <a:off x="846825" y="3529575"/>
            <a:ext cx="683150" cy="683150"/>
          </a:xfrm>
          <a:prstGeom prst="rect">
            <a:avLst/>
          </a:prstGeom>
          <a:noFill/>
          <a:ln>
            <a:noFill/>
          </a:ln>
        </p:spPr>
      </p:pic>
      <p:pic>
        <p:nvPicPr>
          <p:cNvPr id="617" name="Google Shape;617;p65"/>
          <p:cNvPicPr preferRelativeResize="0"/>
          <p:nvPr/>
        </p:nvPicPr>
        <p:blipFill rotWithShape="1">
          <a:blip r:embed="rId6">
            <a:alphaModFix/>
          </a:blip>
          <a:srcRect/>
          <a:stretch/>
        </p:blipFill>
        <p:spPr>
          <a:xfrm>
            <a:off x="912897" y="4450450"/>
            <a:ext cx="571777" cy="571801"/>
          </a:xfrm>
          <a:prstGeom prst="rect">
            <a:avLst/>
          </a:prstGeom>
          <a:noFill/>
          <a:ln>
            <a:noFill/>
          </a:ln>
        </p:spPr>
      </p:pic>
      <p:pic>
        <p:nvPicPr>
          <p:cNvPr id="618" name="Google Shape;618;p65"/>
          <p:cNvPicPr preferRelativeResize="0"/>
          <p:nvPr/>
        </p:nvPicPr>
        <p:blipFill rotWithShape="1">
          <a:blip r:embed="rId7">
            <a:alphaModFix/>
          </a:blip>
          <a:srcRect/>
          <a:stretch/>
        </p:blipFill>
        <p:spPr>
          <a:xfrm>
            <a:off x="869874" y="5240596"/>
            <a:ext cx="683150" cy="716754"/>
          </a:xfrm>
          <a:prstGeom prst="rect">
            <a:avLst/>
          </a:prstGeom>
          <a:noFill/>
          <a:ln>
            <a:noFill/>
          </a:ln>
        </p:spPr>
      </p:pic>
      <p:pic>
        <p:nvPicPr>
          <p:cNvPr id="619" name="Google Shape;619;p65"/>
          <p:cNvPicPr preferRelativeResize="0"/>
          <p:nvPr/>
        </p:nvPicPr>
        <p:blipFill rotWithShape="1">
          <a:blip r:embed="rId8">
            <a:alphaModFix/>
          </a:blip>
          <a:srcRect/>
          <a:stretch/>
        </p:blipFill>
        <p:spPr>
          <a:xfrm>
            <a:off x="923025" y="6048700"/>
            <a:ext cx="637850" cy="637850"/>
          </a:xfrm>
          <a:prstGeom prst="rect">
            <a:avLst/>
          </a:prstGeom>
          <a:noFill/>
          <a:ln>
            <a:noFill/>
          </a:ln>
        </p:spPr>
      </p:pic>
      <p:grpSp>
        <p:nvGrpSpPr>
          <p:cNvPr id="620" name="Google Shape;620;p65"/>
          <p:cNvGrpSpPr/>
          <p:nvPr/>
        </p:nvGrpSpPr>
        <p:grpSpPr>
          <a:xfrm>
            <a:off x="7494376" y="-37966"/>
            <a:ext cx="1645500" cy="1634691"/>
            <a:chOff x="7494376" y="-37966"/>
            <a:chExt cx="1645500" cy="1634691"/>
          </a:xfrm>
        </p:grpSpPr>
        <p:sp>
          <p:nvSpPr>
            <p:cNvPr id="621" name="Google Shape;621;p65"/>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22" name="Google Shape;622;p65"/>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
        <p:nvSpPr>
          <p:cNvPr id="623" name="Google Shape;623;p65"/>
          <p:cNvSpPr txBox="1">
            <a:spLocks noGrp="1"/>
          </p:cNvSpPr>
          <p:nvPr>
            <p:ph type="title"/>
          </p:nvPr>
        </p:nvSpPr>
        <p:spPr>
          <a:xfrm>
            <a:off x="295000" y="290729"/>
            <a:ext cx="7494900" cy="8130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600" b="0" i="0" u="none" strike="noStrike" cap="none">
                <a:solidFill>
                  <a:srgbClr val="FFFFFF"/>
                </a:solidFill>
                <a:latin typeface="Slabo 27px"/>
                <a:ea typeface="Slabo 27px"/>
                <a:cs typeface="Slabo 27px"/>
                <a:sym typeface="Slabo 27px"/>
              </a:rPr>
              <a:t>KEY EXCEPTIONS TO COPYRIGHT</a:t>
            </a:r>
            <a:endParaRPr sz="3600" b="0" i="0" u="none" strike="noStrike" cap="none">
              <a:solidFill>
                <a:srgbClr val="FFFFFF"/>
              </a:solidFill>
              <a:latin typeface="Slabo 27px"/>
              <a:ea typeface="Slabo 27px"/>
              <a:cs typeface="Slabo 27px"/>
              <a:sym typeface="Slabo 27px"/>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66"/>
          <p:cNvSpPr/>
          <p:nvPr/>
        </p:nvSpPr>
        <p:spPr>
          <a:xfrm>
            <a:off x="-9207" y="-27384"/>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29" name="Google Shape;629;p66"/>
          <p:cNvSpPr txBox="1">
            <a:spLocks noGrp="1"/>
          </p:cNvSpPr>
          <p:nvPr>
            <p:ph type="title"/>
          </p:nvPr>
        </p:nvSpPr>
        <p:spPr>
          <a:xfrm>
            <a:off x="313275" y="272841"/>
            <a:ext cx="7324800" cy="8136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3600" b="0" i="0" u="none" strike="noStrike" cap="none">
                <a:solidFill>
                  <a:srgbClr val="FFFFFF"/>
                </a:solidFill>
                <a:latin typeface="Slabo 27px"/>
                <a:ea typeface="Slabo 27px"/>
                <a:cs typeface="Slabo 27px"/>
                <a:sym typeface="Slabo 27px"/>
              </a:rPr>
              <a:t>KEY EXCEPTIONS TO COPYRIGHT</a:t>
            </a:r>
            <a:endParaRPr sz="3600">
              <a:solidFill>
                <a:srgbClr val="FFFFFF"/>
              </a:solidFill>
            </a:endParaRPr>
          </a:p>
        </p:txBody>
      </p:sp>
      <p:sp>
        <p:nvSpPr>
          <p:cNvPr id="630" name="Google Shape;630;p66"/>
          <p:cNvSpPr txBox="1">
            <a:spLocks noGrp="1"/>
          </p:cNvSpPr>
          <p:nvPr>
            <p:ph type="body" idx="1"/>
          </p:nvPr>
        </p:nvSpPr>
        <p:spPr>
          <a:xfrm>
            <a:off x="1708775" y="1863350"/>
            <a:ext cx="6247500" cy="463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S.32 Reproduction in Alternate Format (B)</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r>
              <a:rPr lang="en-US" sz="1800" b="1" i="0" u="none" strike="noStrike" cap="none">
                <a:solidFill>
                  <a:schemeClr val="dk1"/>
                </a:solidFill>
                <a:latin typeface="Open Sans"/>
                <a:ea typeface="Open Sans"/>
                <a:cs typeface="Open Sans"/>
                <a:sym typeface="Open Sans"/>
              </a:rPr>
              <a:t>S.32.2 Miscellaneous Acts (A)</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80"/>
              </a:spcBef>
              <a:spcAft>
                <a:spcPts val="0"/>
              </a:spcAft>
              <a:buClr>
                <a:schemeClr val="dk1"/>
              </a:buClr>
              <a:buSzPts val="2400"/>
              <a:buFont typeface="Arial"/>
              <a:buNone/>
            </a:pPr>
            <a:endParaRPr sz="1800" b="1" i="0" u="none" strike="noStrike" cap="none">
              <a:solidFill>
                <a:schemeClr val="dk1"/>
              </a:solidFill>
              <a:latin typeface="Open Sans"/>
              <a:ea typeface="Open Sans"/>
              <a:cs typeface="Open Sans"/>
              <a:sym typeface="Open Sans"/>
            </a:endParaRPr>
          </a:p>
        </p:txBody>
      </p:sp>
      <p:pic>
        <p:nvPicPr>
          <p:cNvPr id="631" name="Google Shape;631;p66"/>
          <p:cNvPicPr preferRelativeResize="0"/>
          <p:nvPr/>
        </p:nvPicPr>
        <p:blipFill rotWithShape="1">
          <a:blip r:embed="rId3">
            <a:alphaModFix/>
          </a:blip>
          <a:srcRect/>
          <a:stretch/>
        </p:blipFill>
        <p:spPr>
          <a:xfrm>
            <a:off x="895225" y="1786725"/>
            <a:ext cx="813550" cy="813550"/>
          </a:xfrm>
          <a:prstGeom prst="rect">
            <a:avLst/>
          </a:prstGeom>
          <a:noFill/>
          <a:ln>
            <a:noFill/>
          </a:ln>
        </p:spPr>
      </p:pic>
      <p:pic>
        <p:nvPicPr>
          <p:cNvPr id="632" name="Google Shape;632;p66"/>
          <p:cNvPicPr preferRelativeResize="0"/>
          <p:nvPr/>
        </p:nvPicPr>
        <p:blipFill rotWithShape="1">
          <a:blip r:embed="rId4">
            <a:alphaModFix/>
          </a:blip>
          <a:srcRect/>
          <a:stretch/>
        </p:blipFill>
        <p:spPr>
          <a:xfrm>
            <a:off x="1812200" y="3312775"/>
            <a:ext cx="900776" cy="900776"/>
          </a:xfrm>
          <a:prstGeom prst="rect">
            <a:avLst/>
          </a:prstGeom>
          <a:noFill/>
          <a:ln>
            <a:noFill/>
          </a:ln>
        </p:spPr>
      </p:pic>
      <p:pic>
        <p:nvPicPr>
          <p:cNvPr id="633" name="Google Shape;633;p66"/>
          <p:cNvPicPr preferRelativeResize="0"/>
          <p:nvPr/>
        </p:nvPicPr>
        <p:blipFill rotWithShape="1">
          <a:blip r:embed="rId5">
            <a:alphaModFix/>
          </a:blip>
          <a:srcRect/>
          <a:stretch/>
        </p:blipFill>
        <p:spPr>
          <a:xfrm>
            <a:off x="2833400" y="3312775"/>
            <a:ext cx="900774" cy="900774"/>
          </a:xfrm>
          <a:prstGeom prst="rect">
            <a:avLst/>
          </a:prstGeom>
          <a:noFill/>
          <a:ln>
            <a:noFill/>
          </a:ln>
        </p:spPr>
      </p:pic>
      <p:pic>
        <p:nvPicPr>
          <p:cNvPr id="634" name="Google Shape;634;p66"/>
          <p:cNvPicPr preferRelativeResize="0"/>
          <p:nvPr/>
        </p:nvPicPr>
        <p:blipFill rotWithShape="1">
          <a:blip r:embed="rId6">
            <a:alphaModFix/>
          </a:blip>
          <a:srcRect/>
          <a:stretch/>
        </p:blipFill>
        <p:spPr>
          <a:xfrm>
            <a:off x="3854600" y="3356388"/>
            <a:ext cx="813550" cy="813550"/>
          </a:xfrm>
          <a:prstGeom prst="rect">
            <a:avLst/>
          </a:prstGeom>
          <a:noFill/>
          <a:ln>
            <a:noFill/>
          </a:ln>
        </p:spPr>
      </p:pic>
      <p:grpSp>
        <p:nvGrpSpPr>
          <p:cNvPr id="635" name="Google Shape;635;p66"/>
          <p:cNvGrpSpPr/>
          <p:nvPr/>
        </p:nvGrpSpPr>
        <p:grpSpPr>
          <a:xfrm>
            <a:off x="7494376" y="-37966"/>
            <a:ext cx="1645500" cy="1634691"/>
            <a:chOff x="7494376" y="-37966"/>
            <a:chExt cx="1645500" cy="1634691"/>
          </a:xfrm>
        </p:grpSpPr>
        <p:sp>
          <p:nvSpPr>
            <p:cNvPr id="636" name="Google Shape;636;p66"/>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37" name="Google Shape;637;p66"/>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2"/>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4000"/>
              <a:buFont typeface="Slabo 27px"/>
              <a:buNone/>
            </a:pPr>
            <a:r>
              <a:rPr lang="en-US" sz="4000" b="0" i="0" u="none" strike="noStrike" cap="none">
                <a:solidFill>
                  <a:srgbClr val="263B86"/>
                </a:solidFill>
                <a:latin typeface="Slabo 27px"/>
                <a:ea typeface="Slabo 27px"/>
                <a:cs typeface="Slabo 27px"/>
                <a:sym typeface="Slabo 27px"/>
              </a:rPr>
              <a:t>INTRODUCTIONS</a:t>
            </a:r>
            <a:endParaRPr sz="4000" b="0" i="0" u="none" strike="noStrike" cap="none">
              <a:solidFill>
                <a:srgbClr val="263B86"/>
              </a:solidFill>
              <a:latin typeface="Slabo 27px"/>
              <a:ea typeface="Slabo 27px"/>
              <a:cs typeface="Slabo 27px"/>
              <a:sym typeface="Slabo 27px"/>
            </a:endParaRPr>
          </a:p>
        </p:txBody>
      </p:sp>
      <p:grpSp>
        <p:nvGrpSpPr>
          <p:cNvPr id="153" name="Google Shape;153;p22"/>
          <p:cNvGrpSpPr/>
          <p:nvPr/>
        </p:nvGrpSpPr>
        <p:grpSpPr>
          <a:xfrm>
            <a:off x="1272208" y="1954147"/>
            <a:ext cx="6624736" cy="4302000"/>
            <a:chOff x="0" y="35781"/>
            <a:chExt cx="6624736" cy="4302000"/>
          </a:xfrm>
        </p:grpSpPr>
        <p:sp>
          <p:nvSpPr>
            <p:cNvPr id="154" name="Google Shape;154;p22"/>
            <p:cNvSpPr/>
            <p:nvPr/>
          </p:nvSpPr>
          <p:spPr>
            <a:xfrm>
              <a:off x="0" y="35781"/>
              <a:ext cx="6624736" cy="1357200"/>
            </a:xfrm>
            <a:prstGeom prst="rect">
              <a:avLst/>
            </a:prstGeom>
            <a:solidFill>
              <a:srgbClr val="FF6C00"/>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22"/>
            <p:cNvSpPr txBox="1"/>
            <p:nvPr/>
          </p:nvSpPr>
          <p:spPr>
            <a:xfrm>
              <a:off x="0" y="35781"/>
              <a:ext cx="6624736" cy="1357200"/>
            </a:xfrm>
            <a:prstGeom prst="rect">
              <a:avLst/>
            </a:prstGeom>
            <a:solidFill>
              <a:srgbClr val="FF7517"/>
            </a:solidFill>
            <a:ln>
              <a:noFill/>
            </a:ln>
          </p:spPr>
          <p:txBody>
            <a:bodyPr spcFirstLastPara="1" wrap="square" lIns="152400" tIns="152400" rIns="152400" bIns="152400" anchor="ctr" anchorCtr="0">
              <a:no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chemeClr val="lt1"/>
                  </a:solidFill>
                  <a:latin typeface="Open Sans"/>
                  <a:ea typeface="Open Sans"/>
                  <a:cs typeface="Open Sans"/>
                  <a:sym typeface="Open Sans"/>
                </a:rPr>
                <a:t>Introduce yourself to your teammates</a:t>
              </a:r>
              <a:endParaRPr sz="4000" b="0" i="0" u="none" strike="noStrike" cap="none">
                <a:solidFill>
                  <a:schemeClr val="lt1"/>
                </a:solidFill>
                <a:latin typeface="Open Sans"/>
                <a:ea typeface="Open Sans"/>
                <a:cs typeface="Open Sans"/>
                <a:sym typeface="Open Sans"/>
              </a:endParaRPr>
            </a:p>
          </p:txBody>
        </p:sp>
        <p:sp>
          <p:nvSpPr>
            <p:cNvPr id="156" name="Google Shape;156;p22"/>
            <p:cNvSpPr/>
            <p:nvPr/>
          </p:nvSpPr>
          <p:spPr>
            <a:xfrm>
              <a:off x="0" y="1508181"/>
              <a:ext cx="6624736" cy="1357200"/>
            </a:xfrm>
            <a:prstGeom prst="rect">
              <a:avLst/>
            </a:prstGeom>
            <a:solidFill>
              <a:srgbClr val="00B23A"/>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2"/>
            <p:cNvSpPr txBox="1"/>
            <p:nvPr/>
          </p:nvSpPr>
          <p:spPr>
            <a:xfrm>
              <a:off x="0" y="1508181"/>
              <a:ext cx="6624736" cy="1357200"/>
            </a:xfrm>
            <a:prstGeom prst="rect">
              <a:avLst/>
            </a:prstGeom>
            <a:solidFill>
              <a:srgbClr val="009A46"/>
            </a:solidFill>
            <a:ln>
              <a:noFill/>
            </a:ln>
          </p:spPr>
          <p:txBody>
            <a:bodyPr spcFirstLastPara="1" wrap="square" lIns="152400" tIns="152400" rIns="152400" bIns="152400" anchor="ctr" anchorCtr="0">
              <a:no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chemeClr val="lt1"/>
                  </a:solidFill>
                  <a:latin typeface="Open Sans"/>
                  <a:ea typeface="Open Sans"/>
                  <a:cs typeface="Open Sans"/>
                  <a:sym typeface="Open Sans"/>
                </a:rPr>
                <a:t>Decide on your team name </a:t>
              </a:r>
              <a:endParaRPr sz="4000" b="0" i="0" u="none" strike="noStrike" cap="none">
                <a:solidFill>
                  <a:schemeClr val="lt1"/>
                </a:solidFill>
                <a:latin typeface="Open Sans"/>
                <a:ea typeface="Open Sans"/>
                <a:cs typeface="Open Sans"/>
                <a:sym typeface="Open Sans"/>
              </a:endParaRPr>
            </a:p>
          </p:txBody>
        </p:sp>
        <p:sp>
          <p:nvSpPr>
            <p:cNvPr id="158" name="Google Shape;158;p22"/>
            <p:cNvSpPr/>
            <p:nvPr/>
          </p:nvSpPr>
          <p:spPr>
            <a:xfrm>
              <a:off x="0" y="2980581"/>
              <a:ext cx="6624736" cy="1357200"/>
            </a:xfrm>
            <a:prstGeom prst="rect">
              <a:avLst/>
            </a:prstGeom>
            <a:solidFill>
              <a:srgbClr val="B16BF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2"/>
            <p:cNvSpPr txBox="1"/>
            <p:nvPr/>
          </p:nvSpPr>
          <p:spPr>
            <a:xfrm>
              <a:off x="0" y="2980581"/>
              <a:ext cx="6624736" cy="1357200"/>
            </a:xfrm>
            <a:prstGeom prst="rect">
              <a:avLst/>
            </a:prstGeom>
            <a:solidFill>
              <a:srgbClr val="9966FF"/>
            </a:solidFill>
            <a:ln>
              <a:noFill/>
            </a:ln>
          </p:spPr>
          <p:txBody>
            <a:bodyPr spcFirstLastPara="1" wrap="square" lIns="152400" tIns="152400" rIns="152400" bIns="152400" anchor="ctr" anchorCtr="0">
              <a:noAutofit/>
            </a:bodyPr>
            <a:lstStyle/>
            <a:p>
              <a:pPr marL="0" marR="0" lvl="0" indent="0" algn="ctr" rtl="0">
                <a:lnSpc>
                  <a:spcPct val="90000"/>
                </a:lnSpc>
                <a:spcBef>
                  <a:spcPts val="0"/>
                </a:spcBef>
                <a:spcAft>
                  <a:spcPts val="0"/>
                </a:spcAft>
                <a:buClr>
                  <a:srgbClr val="000000"/>
                </a:buClr>
                <a:buSzPts val="4000"/>
                <a:buFont typeface="Arial"/>
                <a:buNone/>
              </a:pPr>
              <a:r>
                <a:rPr lang="en-US" sz="4000" b="0" i="0" u="none" strike="noStrike" cap="none">
                  <a:solidFill>
                    <a:schemeClr val="lt1"/>
                  </a:solidFill>
                  <a:latin typeface="Open Sans"/>
                  <a:ea typeface="Open Sans"/>
                  <a:cs typeface="Open Sans"/>
                  <a:sym typeface="Open Sans"/>
                </a:rPr>
                <a:t>Give us your team name for the score sheet</a:t>
              </a:r>
              <a:endParaRPr sz="4000" b="0" i="0" u="none" strike="noStrike" cap="none">
                <a:solidFill>
                  <a:schemeClr val="lt1"/>
                </a:solidFill>
                <a:latin typeface="Open Sans"/>
                <a:ea typeface="Open Sans"/>
                <a:cs typeface="Open Sans"/>
                <a:sym typeface="Open Sans"/>
              </a:endParaRPr>
            </a:p>
          </p:txBody>
        </p:sp>
      </p:grpSp>
      <p:pic>
        <p:nvPicPr>
          <p:cNvPr id="160" name="Google Shape;160;p22"/>
          <p:cNvPicPr preferRelativeResize="0"/>
          <p:nvPr/>
        </p:nvPicPr>
        <p:blipFill rotWithShape="1">
          <a:blip r:embed="rId3">
            <a:alphaModFix/>
          </a:blip>
          <a:srcRect/>
          <a:stretch/>
        </p:blipFill>
        <p:spPr>
          <a:xfrm>
            <a:off x="7389753" y="450398"/>
            <a:ext cx="1019325" cy="10193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67"/>
          <p:cNvSpPr/>
          <p:nvPr/>
        </p:nvSpPr>
        <p:spPr>
          <a:xfrm>
            <a:off x="0" y="-27384"/>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43" name="Google Shape;643;p67"/>
          <p:cNvSpPr txBox="1">
            <a:spLocks noGrp="1"/>
          </p:cNvSpPr>
          <p:nvPr>
            <p:ph type="title"/>
          </p:nvPr>
        </p:nvSpPr>
        <p:spPr>
          <a:xfrm>
            <a:off x="457200" y="503171"/>
            <a:ext cx="5791200" cy="619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4</a:t>
            </a:r>
            <a:endParaRPr sz="4000" b="0" i="0" u="none" strike="noStrike" cap="none">
              <a:solidFill>
                <a:srgbClr val="FFFFFF"/>
              </a:solidFill>
              <a:latin typeface="Slabo 27px"/>
              <a:ea typeface="Slabo 27px"/>
              <a:cs typeface="Slabo 27px"/>
              <a:sym typeface="Slabo 27px"/>
            </a:endParaRPr>
          </a:p>
        </p:txBody>
      </p:sp>
      <p:sp>
        <p:nvSpPr>
          <p:cNvPr id="644" name="Google Shape;644;p67"/>
          <p:cNvSpPr txBox="1">
            <a:spLocks noGrp="1"/>
          </p:cNvSpPr>
          <p:nvPr>
            <p:ph type="body" idx="1"/>
          </p:nvPr>
        </p:nvSpPr>
        <p:spPr>
          <a:xfrm>
            <a:off x="853100" y="1803675"/>
            <a:ext cx="7620000" cy="43737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3600"/>
              <a:buFont typeface="Arial"/>
              <a:buNone/>
            </a:pPr>
            <a:r>
              <a:rPr lang="en-US" sz="4000" b="0" i="0" u="none" strike="noStrike" cap="none">
                <a:solidFill>
                  <a:schemeClr val="dk1"/>
                </a:solidFill>
                <a:latin typeface="Open Sans"/>
                <a:ea typeface="Open Sans"/>
                <a:cs typeface="Open Sans"/>
                <a:sym typeface="Open Sans"/>
              </a:rPr>
              <a:t>Using your “Exceptions” cards, decide what types of exceptions apply in the following scenario.</a:t>
            </a:r>
            <a:endParaRPr sz="4000" b="0" i="0" u="none" strike="noStrike" cap="none">
              <a:solidFill>
                <a:schemeClr val="dk1"/>
              </a:solidFill>
              <a:latin typeface="Open Sans"/>
              <a:ea typeface="Open Sans"/>
              <a:cs typeface="Open Sans"/>
              <a:sym typeface="Open Sans"/>
            </a:endParaRPr>
          </a:p>
        </p:txBody>
      </p:sp>
      <p:grpSp>
        <p:nvGrpSpPr>
          <p:cNvPr id="645" name="Google Shape;645;p67"/>
          <p:cNvGrpSpPr/>
          <p:nvPr/>
        </p:nvGrpSpPr>
        <p:grpSpPr>
          <a:xfrm>
            <a:off x="7494376" y="-37966"/>
            <a:ext cx="1645500" cy="1634691"/>
            <a:chOff x="7494376" y="-37966"/>
            <a:chExt cx="1645500" cy="1634691"/>
          </a:xfrm>
        </p:grpSpPr>
        <p:sp>
          <p:nvSpPr>
            <p:cNvPr id="646" name="Google Shape;646;p67"/>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47" name="Google Shape;647;p67"/>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68"/>
          <p:cNvSpPr/>
          <p:nvPr/>
        </p:nvSpPr>
        <p:spPr>
          <a:xfrm>
            <a:off x="12" y="-67697"/>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53" name="Google Shape;653;p68"/>
          <p:cNvSpPr txBox="1">
            <a:spLocks noGrp="1"/>
          </p:cNvSpPr>
          <p:nvPr>
            <p:ph type="title"/>
          </p:nvPr>
        </p:nvSpPr>
        <p:spPr>
          <a:xfrm>
            <a:off x="457200" y="-97253"/>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4</a:t>
            </a:r>
            <a:endParaRPr sz="4000" b="0" i="0" u="none" strike="noStrike" cap="none">
              <a:solidFill>
                <a:srgbClr val="FFFFFF"/>
              </a:solidFill>
              <a:latin typeface="Slabo 27px"/>
              <a:ea typeface="Slabo 27px"/>
              <a:cs typeface="Slabo 27px"/>
              <a:sym typeface="Slabo 27px"/>
            </a:endParaRPr>
          </a:p>
        </p:txBody>
      </p:sp>
      <p:sp>
        <p:nvSpPr>
          <p:cNvPr id="654" name="Google Shape;654;p68"/>
          <p:cNvSpPr txBox="1">
            <a:spLocks noGrp="1"/>
          </p:cNvSpPr>
          <p:nvPr>
            <p:ph type="body" idx="1"/>
          </p:nvPr>
        </p:nvSpPr>
        <p:spPr>
          <a:xfrm>
            <a:off x="457200" y="1752600"/>
            <a:ext cx="8227200" cy="4781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1" i="0" u="none" strike="noStrike" cap="none">
                <a:solidFill>
                  <a:schemeClr val="dk1"/>
                </a:solidFill>
                <a:latin typeface="Open Sans"/>
                <a:ea typeface="Open Sans"/>
                <a:cs typeface="Open Sans"/>
                <a:sym typeface="Open Sans"/>
              </a:rPr>
              <a:t>What types of exceptions might apply?</a:t>
            </a:r>
            <a:endParaRPr sz="32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3200"/>
              <a:buFont typeface="Arial"/>
              <a:buNone/>
            </a:pPr>
            <a:endParaRPr sz="2400"/>
          </a:p>
          <a:p>
            <a:pPr marL="0" marR="0" lvl="0" indent="0" algn="l" rtl="0">
              <a:lnSpc>
                <a:spcPct val="100000"/>
              </a:lnSpc>
              <a:spcBef>
                <a:spcPts val="1240"/>
              </a:spcBef>
              <a:spcAft>
                <a:spcPts val="0"/>
              </a:spcAft>
              <a:buClr>
                <a:schemeClr val="dk2"/>
              </a:buClr>
              <a:buSzPts val="3200"/>
              <a:buFont typeface="Arial"/>
              <a:buNone/>
            </a:pPr>
            <a:r>
              <a:rPr lang="en-US" sz="3000" b="1" i="0" u="none" strike="noStrike" cap="none">
                <a:solidFill>
                  <a:srgbClr val="263B86"/>
                </a:solidFill>
                <a:latin typeface="Open Sans"/>
                <a:ea typeface="Open Sans"/>
                <a:cs typeface="Open Sans"/>
                <a:sym typeface="Open Sans"/>
              </a:rPr>
              <a:t>1. An instructor is conducting a distance education course that takes place fully online. The instructor has created lecture slides, which include some copyright-protected images from the internet, that they would like to share with the students in the course</a:t>
            </a:r>
            <a:r>
              <a:rPr lang="en-US" sz="3000">
                <a:solidFill>
                  <a:srgbClr val="263B86"/>
                </a:solidFill>
              </a:rPr>
              <a:t> through a password-protected LMS. </a:t>
            </a:r>
            <a:endParaRPr sz="3000" b="1" i="0" u="none" strike="noStrike" cap="none">
              <a:solidFill>
                <a:srgbClr val="263B86"/>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655" name="Google Shape;655;p68"/>
          <p:cNvPicPr preferRelativeResize="0"/>
          <p:nvPr/>
        </p:nvPicPr>
        <p:blipFill rotWithShape="1">
          <a:blip r:embed="rId3">
            <a:alphaModFix/>
          </a:blip>
          <a:srcRect/>
          <a:stretch/>
        </p:blipFill>
        <p:spPr>
          <a:xfrm>
            <a:off x="6515846" y="2374388"/>
            <a:ext cx="648443" cy="526095"/>
          </a:xfrm>
          <a:prstGeom prst="rect">
            <a:avLst/>
          </a:prstGeom>
          <a:noFill/>
          <a:ln>
            <a:noFill/>
          </a:ln>
        </p:spPr>
      </p:pic>
      <p:grpSp>
        <p:nvGrpSpPr>
          <p:cNvPr id="656" name="Google Shape;656;p68"/>
          <p:cNvGrpSpPr/>
          <p:nvPr/>
        </p:nvGrpSpPr>
        <p:grpSpPr>
          <a:xfrm>
            <a:off x="7494376" y="-114166"/>
            <a:ext cx="1645500" cy="1634691"/>
            <a:chOff x="7494376" y="-37966"/>
            <a:chExt cx="1645500" cy="1634691"/>
          </a:xfrm>
        </p:grpSpPr>
        <p:sp>
          <p:nvSpPr>
            <p:cNvPr id="657" name="Google Shape;657;p68"/>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58" name="Google Shape;658;p68"/>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69"/>
          <p:cNvSpPr/>
          <p:nvPr/>
        </p:nvSpPr>
        <p:spPr>
          <a:xfrm>
            <a:off x="12" y="-67697"/>
            <a:ext cx="9144000" cy="1556700"/>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64" name="Google Shape;664;p69"/>
          <p:cNvSpPr txBox="1">
            <a:spLocks noGrp="1"/>
          </p:cNvSpPr>
          <p:nvPr>
            <p:ph type="title"/>
          </p:nvPr>
        </p:nvSpPr>
        <p:spPr>
          <a:xfrm>
            <a:off x="457200" y="-97253"/>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4</a:t>
            </a:r>
            <a:endParaRPr sz="4000" b="0" i="0" u="none" strike="noStrike" cap="none">
              <a:solidFill>
                <a:srgbClr val="FFFFFF"/>
              </a:solidFill>
              <a:latin typeface="Slabo 27px"/>
              <a:ea typeface="Slabo 27px"/>
              <a:cs typeface="Slabo 27px"/>
              <a:sym typeface="Slabo 27px"/>
            </a:endParaRPr>
          </a:p>
        </p:txBody>
      </p:sp>
      <p:sp>
        <p:nvSpPr>
          <p:cNvPr id="665" name="Google Shape;665;p69"/>
          <p:cNvSpPr txBox="1">
            <a:spLocks noGrp="1"/>
          </p:cNvSpPr>
          <p:nvPr>
            <p:ph type="body" idx="1"/>
          </p:nvPr>
        </p:nvSpPr>
        <p:spPr>
          <a:xfrm>
            <a:off x="457200" y="1752600"/>
            <a:ext cx="8227200" cy="3989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1" i="0" u="none" strike="noStrike" cap="none">
                <a:solidFill>
                  <a:schemeClr val="dk1"/>
                </a:solidFill>
                <a:latin typeface="Open Sans"/>
                <a:ea typeface="Open Sans"/>
                <a:cs typeface="Open Sans"/>
                <a:sym typeface="Open Sans"/>
              </a:rPr>
              <a:t>What types of exceptions might apply?</a:t>
            </a:r>
            <a:endParaRPr sz="32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666" name="Google Shape;666;p69"/>
          <p:cNvPicPr preferRelativeResize="0"/>
          <p:nvPr/>
        </p:nvPicPr>
        <p:blipFill rotWithShape="1">
          <a:blip r:embed="rId3">
            <a:alphaModFix/>
          </a:blip>
          <a:srcRect/>
          <a:stretch/>
        </p:blipFill>
        <p:spPr>
          <a:xfrm>
            <a:off x="6515846" y="2374388"/>
            <a:ext cx="648443" cy="526095"/>
          </a:xfrm>
          <a:prstGeom prst="rect">
            <a:avLst/>
          </a:prstGeom>
          <a:noFill/>
          <a:ln>
            <a:noFill/>
          </a:ln>
        </p:spPr>
      </p:pic>
      <p:grpSp>
        <p:nvGrpSpPr>
          <p:cNvPr id="667" name="Google Shape;667;p69"/>
          <p:cNvGrpSpPr/>
          <p:nvPr/>
        </p:nvGrpSpPr>
        <p:grpSpPr>
          <a:xfrm>
            <a:off x="7494376" y="-114166"/>
            <a:ext cx="1645500" cy="1634691"/>
            <a:chOff x="7494376" y="-37966"/>
            <a:chExt cx="1645500" cy="1634691"/>
          </a:xfrm>
        </p:grpSpPr>
        <p:sp>
          <p:nvSpPr>
            <p:cNvPr id="668" name="Google Shape;668;p69"/>
            <p:cNvSpPr txBox="1"/>
            <p:nvPr/>
          </p:nvSpPr>
          <p:spPr>
            <a:xfrm>
              <a:off x="7987144" y="-37966"/>
              <a:ext cx="1008000" cy="132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0"/>
                <a:buFont typeface="Arial"/>
                <a:buNone/>
              </a:pPr>
              <a:r>
                <a:rPr lang="en-US" sz="8000" b="0" i="0" u="none" strike="noStrike" cap="none">
                  <a:solidFill>
                    <a:schemeClr val="lt1"/>
                  </a:solidFill>
                  <a:latin typeface="Impact"/>
                  <a:ea typeface="Impact"/>
                  <a:cs typeface="Impact"/>
                  <a:sym typeface="Impact"/>
                </a:rPr>
                <a:t>E</a:t>
              </a:r>
              <a:endParaRPr sz="1800" b="0" i="0" u="none" strike="noStrike" cap="none">
                <a:solidFill>
                  <a:schemeClr val="lt1"/>
                </a:solidFill>
                <a:latin typeface="Impact"/>
                <a:ea typeface="Impact"/>
                <a:cs typeface="Impact"/>
                <a:sym typeface="Impact"/>
              </a:endParaRPr>
            </a:p>
          </p:txBody>
        </p:sp>
        <p:sp>
          <p:nvSpPr>
            <p:cNvPr id="669" name="Google Shape;669;p69"/>
            <p:cNvSpPr txBox="1"/>
            <p:nvPr/>
          </p:nvSpPr>
          <p:spPr>
            <a:xfrm>
              <a:off x="7494376" y="1073525"/>
              <a:ext cx="16455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2400" b="0" i="0" u="none" strike="noStrike" cap="none">
                <a:solidFill>
                  <a:schemeClr val="lt1"/>
                </a:solidFill>
                <a:latin typeface="Impact"/>
                <a:ea typeface="Impact"/>
                <a:cs typeface="Impact"/>
                <a:sym typeface="Impact"/>
              </a:endParaRPr>
            </a:p>
          </p:txBody>
        </p:sp>
      </p:grpSp>
      <p:pic>
        <p:nvPicPr>
          <p:cNvPr id="670" name="Google Shape;670;p69"/>
          <p:cNvPicPr preferRelativeResize="0"/>
          <p:nvPr/>
        </p:nvPicPr>
        <p:blipFill rotWithShape="1">
          <a:blip r:embed="rId4">
            <a:alphaModFix/>
          </a:blip>
          <a:srcRect/>
          <a:stretch/>
        </p:blipFill>
        <p:spPr>
          <a:xfrm>
            <a:off x="577282" y="2823376"/>
            <a:ext cx="923774" cy="923774"/>
          </a:xfrm>
          <a:prstGeom prst="rect">
            <a:avLst/>
          </a:prstGeom>
          <a:noFill/>
          <a:ln>
            <a:noFill/>
          </a:ln>
        </p:spPr>
      </p:pic>
      <p:pic>
        <p:nvPicPr>
          <p:cNvPr id="671" name="Google Shape;671;p69"/>
          <p:cNvPicPr preferRelativeResize="0"/>
          <p:nvPr/>
        </p:nvPicPr>
        <p:blipFill rotWithShape="1">
          <a:blip r:embed="rId5">
            <a:alphaModFix/>
          </a:blip>
          <a:srcRect/>
          <a:stretch/>
        </p:blipFill>
        <p:spPr>
          <a:xfrm>
            <a:off x="646119" y="4155492"/>
            <a:ext cx="786100" cy="786100"/>
          </a:xfrm>
          <a:prstGeom prst="rect">
            <a:avLst/>
          </a:prstGeom>
          <a:noFill/>
          <a:ln>
            <a:noFill/>
          </a:ln>
        </p:spPr>
      </p:pic>
      <p:pic>
        <p:nvPicPr>
          <p:cNvPr id="672" name="Google Shape;672;p69"/>
          <p:cNvPicPr preferRelativeResize="0"/>
          <p:nvPr/>
        </p:nvPicPr>
        <p:blipFill rotWithShape="1">
          <a:blip r:embed="rId6">
            <a:alphaModFix/>
          </a:blip>
          <a:srcRect/>
          <a:stretch/>
        </p:blipFill>
        <p:spPr>
          <a:xfrm>
            <a:off x="646119" y="5312171"/>
            <a:ext cx="786100" cy="786082"/>
          </a:xfrm>
          <a:prstGeom prst="rect">
            <a:avLst/>
          </a:prstGeom>
          <a:noFill/>
          <a:ln>
            <a:noFill/>
          </a:ln>
        </p:spPr>
      </p:pic>
      <p:sp>
        <p:nvSpPr>
          <p:cNvPr id="673" name="Google Shape;673;p69"/>
          <p:cNvSpPr txBox="1"/>
          <p:nvPr/>
        </p:nvSpPr>
        <p:spPr>
          <a:xfrm>
            <a:off x="1897480" y="2900483"/>
            <a:ext cx="6907002" cy="33239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3000" b="1" i="0" u="none" strike="noStrike" cap="none">
                <a:solidFill>
                  <a:schemeClr val="dk1"/>
                </a:solidFill>
                <a:latin typeface="Open Sans"/>
                <a:ea typeface="Open Sans"/>
                <a:cs typeface="Open Sans"/>
                <a:sym typeface="Open Sans"/>
              </a:rPr>
              <a:t>S. 30.04 Works available through the Internet (B)</a:t>
            </a:r>
            <a:endParaRPr sz="3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3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US" sz="3000" b="1" i="0" u="none" strike="noStrike" cap="none">
                <a:solidFill>
                  <a:schemeClr val="dk1"/>
                </a:solidFill>
                <a:latin typeface="Open Sans"/>
                <a:ea typeface="Open Sans"/>
                <a:cs typeface="Open Sans"/>
                <a:sym typeface="Open Sans"/>
              </a:rPr>
              <a:t>S. 29 Fair Dealing (B)</a:t>
            </a:r>
            <a:endParaRPr/>
          </a:p>
          <a:p>
            <a:pPr marL="0" marR="0" lvl="0" indent="0" algn="l" rtl="0">
              <a:lnSpc>
                <a:spcPct val="100000"/>
              </a:lnSpc>
              <a:spcBef>
                <a:spcPts val="0"/>
              </a:spcBef>
              <a:spcAft>
                <a:spcPts val="0"/>
              </a:spcAft>
              <a:buNone/>
            </a:pPr>
            <a:endParaRPr sz="3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US" sz="3000" b="1" i="0" u="none" strike="noStrike" cap="none">
                <a:solidFill>
                  <a:schemeClr val="dk1"/>
                </a:solidFill>
                <a:latin typeface="Open Sans"/>
                <a:ea typeface="Open Sans"/>
                <a:cs typeface="Open Sans"/>
                <a:sym typeface="Open Sans"/>
              </a:rPr>
              <a:t>S. 30.01 Communication of Lessons by Telecom (B)</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70"/>
          <p:cNvSpPr/>
          <p:nvPr/>
        </p:nvSpPr>
        <p:spPr>
          <a:xfrm>
            <a:off x="0" y="0"/>
            <a:ext cx="9144000" cy="1556700"/>
          </a:xfrm>
          <a:prstGeom prst="rect">
            <a:avLst/>
          </a:prstGeom>
          <a:solidFill>
            <a:srgbClr val="0EE3EE"/>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79" name="Google Shape;679;p70"/>
          <p:cNvSpPr txBox="1">
            <a:spLocks noGrp="1"/>
          </p:cNvSpPr>
          <p:nvPr>
            <p:ph type="title"/>
          </p:nvPr>
        </p:nvSpPr>
        <p:spPr>
          <a:xfrm>
            <a:off x="457200" y="-99392"/>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5</a:t>
            </a:r>
            <a:endParaRPr sz="4000" b="0" i="0" u="none" strike="noStrike" cap="none">
              <a:solidFill>
                <a:srgbClr val="FFFFFF"/>
              </a:solidFill>
              <a:latin typeface="Slabo 27px"/>
              <a:ea typeface="Slabo 27px"/>
              <a:cs typeface="Slabo 27px"/>
              <a:sym typeface="Slabo 27px"/>
            </a:endParaRPr>
          </a:p>
        </p:txBody>
      </p:sp>
      <p:sp>
        <p:nvSpPr>
          <p:cNvPr id="680" name="Google Shape;680;p70"/>
          <p:cNvSpPr txBox="1">
            <a:spLocks noGrp="1"/>
          </p:cNvSpPr>
          <p:nvPr>
            <p:ph type="body" idx="1"/>
          </p:nvPr>
        </p:nvSpPr>
        <p:spPr>
          <a:xfrm>
            <a:off x="674300" y="2085300"/>
            <a:ext cx="8003100" cy="4003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0"/>
              <a:buFont typeface="Arial"/>
              <a:buNone/>
            </a:pPr>
            <a:r>
              <a:rPr lang="en-US" sz="3000" b="1" i="0" u="none" strike="noStrike" cap="none">
                <a:solidFill>
                  <a:schemeClr val="dk1"/>
                </a:solidFill>
                <a:latin typeface="Open Sans"/>
                <a:ea typeface="Open Sans"/>
                <a:cs typeface="Open Sans"/>
                <a:sym typeface="Open Sans"/>
              </a:rPr>
              <a:t>The Rules:</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840"/>
              </a:spcBef>
              <a:spcAft>
                <a:spcPts val="0"/>
              </a:spcAft>
              <a:buClr>
                <a:schemeClr val="dk1"/>
              </a:buClr>
              <a:buSzPts val="1200"/>
              <a:buFont typeface="Arial"/>
              <a:buNone/>
            </a:pPr>
            <a:endParaRPr sz="1200" b="1" i="0" u="none" strike="noStrike" cap="none">
              <a:solidFill>
                <a:schemeClr val="dk1"/>
              </a:solidFill>
              <a:latin typeface="Open Sans"/>
              <a:ea typeface="Open Sans"/>
              <a:cs typeface="Open Sans"/>
              <a:sym typeface="Open Sans"/>
            </a:endParaRPr>
          </a:p>
          <a:p>
            <a:pPr marL="457200" marR="0" lvl="0" indent="-457200" algn="l" rtl="0">
              <a:lnSpc>
                <a:spcPct val="100000"/>
              </a:lnSpc>
              <a:spcBef>
                <a:spcPts val="1200"/>
              </a:spcBef>
              <a:spcAft>
                <a:spcPts val="0"/>
              </a:spcAft>
              <a:buClr>
                <a:schemeClr val="dk1"/>
              </a:buClr>
              <a:buSzPts val="3000"/>
              <a:buFont typeface="Arial Black"/>
              <a:buAutoNum type="arabicPeriod"/>
            </a:pPr>
            <a:r>
              <a:rPr lang="en-US" sz="3000" b="1" i="0" u="none" strike="noStrike" cap="none">
                <a:solidFill>
                  <a:schemeClr val="dk1"/>
                </a:solidFill>
                <a:latin typeface="Open Sans"/>
                <a:ea typeface="Open Sans"/>
                <a:cs typeface="Open Sans"/>
                <a:sym typeface="Open Sans"/>
              </a:rPr>
              <a:t>Consider the following scenario within your teams</a:t>
            </a:r>
            <a:endParaRPr sz="2000" b="1" i="0" u="none" strike="noStrike" cap="none">
              <a:solidFill>
                <a:schemeClr val="dk1"/>
              </a:solidFill>
              <a:latin typeface="Open Sans"/>
              <a:ea typeface="Open Sans"/>
              <a:cs typeface="Open Sans"/>
              <a:sym typeface="Open Sans"/>
            </a:endParaRPr>
          </a:p>
          <a:p>
            <a:pPr marL="457200" marR="0" lvl="0" indent="-457200" algn="l" rtl="0">
              <a:lnSpc>
                <a:spcPct val="100000"/>
              </a:lnSpc>
              <a:spcBef>
                <a:spcPts val="1200"/>
              </a:spcBef>
              <a:spcAft>
                <a:spcPts val="0"/>
              </a:spcAft>
              <a:buClr>
                <a:schemeClr val="dk1"/>
              </a:buClr>
              <a:buSzPts val="3000"/>
              <a:buFont typeface="Arial Black"/>
              <a:buAutoNum type="arabicPeriod"/>
            </a:pPr>
            <a:r>
              <a:rPr lang="en-US" sz="3000" b="1" i="0" u="none" strike="noStrike" cap="none">
                <a:solidFill>
                  <a:schemeClr val="dk1"/>
                </a:solidFill>
                <a:latin typeface="Open Sans"/>
                <a:ea typeface="Open Sans"/>
                <a:cs typeface="Open Sans"/>
                <a:sym typeface="Open Sans"/>
              </a:rPr>
              <a:t>Play the relevant ‘Works’, ‘Usage’, ‘Licences’ and ‘Exceptions’ cards</a:t>
            </a:r>
            <a:endParaRPr sz="3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grpSp>
        <p:nvGrpSpPr>
          <p:cNvPr id="681" name="Google Shape;681;p70"/>
          <p:cNvGrpSpPr/>
          <p:nvPr/>
        </p:nvGrpSpPr>
        <p:grpSpPr>
          <a:xfrm>
            <a:off x="6692002" y="273868"/>
            <a:ext cx="2145489" cy="1008956"/>
            <a:chOff x="1580654" y="1660788"/>
            <a:chExt cx="6014828" cy="2890990"/>
          </a:xfrm>
        </p:grpSpPr>
        <p:pic>
          <p:nvPicPr>
            <p:cNvPr id="682" name="Google Shape;682;p70"/>
            <p:cNvPicPr preferRelativeResize="0"/>
            <p:nvPr/>
          </p:nvPicPr>
          <p:blipFill rotWithShape="1">
            <a:blip r:embed="rId3">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683" name="Google Shape;683;p70"/>
            <p:cNvPicPr preferRelativeResize="0"/>
            <p:nvPr/>
          </p:nvPicPr>
          <p:blipFill rotWithShape="1">
            <a:blip r:embed="rId4">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684" name="Google Shape;684;p70"/>
            <p:cNvPicPr preferRelativeResize="0"/>
            <p:nvPr/>
          </p:nvPicPr>
          <p:blipFill rotWithShape="1">
            <a:blip r:embed="rId5">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685" name="Google Shape;685;p70"/>
            <p:cNvPicPr preferRelativeResize="0"/>
            <p:nvPr/>
          </p:nvPicPr>
          <p:blipFill rotWithShape="1">
            <a:blip r:embed="rId6">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686" name="Google Shape;686;p70"/>
            <p:cNvPicPr preferRelativeResize="0"/>
            <p:nvPr/>
          </p:nvPicPr>
          <p:blipFill rotWithShape="1">
            <a:blip r:embed="rId7">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p71"/>
          <p:cNvSpPr/>
          <p:nvPr/>
        </p:nvSpPr>
        <p:spPr>
          <a:xfrm>
            <a:off x="0" y="0"/>
            <a:ext cx="9144000" cy="1556700"/>
          </a:xfrm>
          <a:prstGeom prst="rect">
            <a:avLst/>
          </a:prstGeom>
          <a:solidFill>
            <a:srgbClr val="0EE3EE"/>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692" name="Google Shape;692;p71"/>
          <p:cNvSpPr txBox="1">
            <a:spLocks noGrp="1"/>
          </p:cNvSpPr>
          <p:nvPr>
            <p:ph type="title"/>
          </p:nvPr>
        </p:nvSpPr>
        <p:spPr>
          <a:xfrm>
            <a:off x="457200" y="232053"/>
            <a:ext cx="5791200" cy="8184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FFFFF"/>
              </a:buClr>
              <a:buSzPts val="4000"/>
              <a:buFont typeface="Slabo 27px"/>
              <a:buNone/>
            </a:pPr>
            <a:r>
              <a:rPr lang="en-US" sz="4000" b="0" i="0" u="none" strike="noStrike" cap="none">
                <a:solidFill>
                  <a:srgbClr val="FFFFFF"/>
                </a:solidFill>
                <a:latin typeface="Slabo 27px"/>
                <a:ea typeface="Slabo 27px"/>
                <a:cs typeface="Slabo 27px"/>
                <a:sym typeface="Slabo 27px"/>
              </a:rPr>
              <a:t>ROUND 5</a:t>
            </a:r>
            <a:endParaRPr sz="4000" b="0" i="0" u="none" strike="noStrike" cap="none">
              <a:solidFill>
                <a:srgbClr val="FFFFFF"/>
              </a:solidFill>
              <a:latin typeface="Slabo 27px"/>
              <a:ea typeface="Slabo 27px"/>
              <a:cs typeface="Slabo 27px"/>
              <a:sym typeface="Slabo 27px"/>
            </a:endParaRPr>
          </a:p>
        </p:txBody>
      </p:sp>
      <p:sp>
        <p:nvSpPr>
          <p:cNvPr id="693" name="Google Shape;693;p71"/>
          <p:cNvSpPr txBox="1">
            <a:spLocks noGrp="1"/>
          </p:cNvSpPr>
          <p:nvPr>
            <p:ph type="body" idx="1"/>
          </p:nvPr>
        </p:nvSpPr>
        <p:spPr>
          <a:xfrm>
            <a:off x="439050" y="1893075"/>
            <a:ext cx="8265900" cy="4298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US" sz="2500" b="1" i="0" u="none" strike="noStrike" cap="none">
                <a:solidFill>
                  <a:schemeClr val="dk1"/>
                </a:solidFill>
                <a:latin typeface="Open Sans"/>
                <a:ea typeface="Open Sans"/>
                <a:cs typeface="Open Sans"/>
                <a:sym typeface="Open Sans"/>
              </a:rPr>
              <a:t>A Fine Arts professor wants to create a 3D printed version of a sculpture that is permanently on display in a public sculpture garden. The creator of the sculpture is still alive. The researcher would like to display the 3D printed version of the sculpture during her academic conference presentation, and also display images of the original sculpture during the presentation. There is a fee for attending the conference, which will be attended primarily by artists and fine arts researchers/academics.</a:t>
            </a:r>
            <a:endParaRPr sz="2500" b="1" i="0" u="none" strike="noStrike" cap="none">
              <a:solidFill>
                <a:schemeClr val="dk1"/>
              </a:solidFill>
              <a:latin typeface="Open Sans"/>
              <a:ea typeface="Open Sans"/>
              <a:cs typeface="Open Sans"/>
              <a:sym typeface="Open Sans"/>
            </a:endParaRPr>
          </a:p>
        </p:txBody>
      </p:sp>
      <p:grpSp>
        <p:nvGrpSpPr>
          <p:cNvPr id="694" name="Google Shape;694;p71"/>
          <p:cNvGrpSpPr/>
          <p:nvPr/>
        </p:nvGrpSpPr>
        <p:grpSpPr>
          <a:xfrm>
            <a:off x="6704752" y="273868"/>
            <a:ext cx="2145489" cy="1008956"/>
            <a:chOff x="1580654" y="1660788"/>
            <a:chExt cx="6014828" cy="2890990"/>
          </a:xfrm>
        </p:grpSpPr>
        <p:pic>
          <p:nvPicPr>
            <p:cNvPr id="695" name="Google Shape;695;p71"/>
            <p:cNvPicPr preferRelativeResize="0"/>
            <p:nvPr/>
          </p:nvPicPr>
          <p:blipFill rotWithShape="1">
            <a:blip r:embed="rId3">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696" name="Google Shape;696;p71"/>
            <p:cNvPicPr preferRelativeResize="0"/>
            <p:nvPr/>
          </p:nvPicPr>
          <p:blipFill rotWithShape="1">
            <a:blip r:embed="rId4">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697" name="Google Shape;697;p71"/>
            <p:cNvPicPr preferRelativeResize="0"/>
            <p:nvPr/>
          </p:nvPicPr>
          <p:blipFill rotWithShape="1">
            <a:blip r:embed="rId5">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698" name="Google Shape;698;p71"/>
            <p:cNvPicPr preferRelativeResize="0"/>
            <p:nvPr/>
          </p:nvPicPr>
          <p:blipFill rotWithShape="1">
            <a:blip r:embed="rId6">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699" name="Google Shape;699;p71"/>
            <p:cNvPicPr preferRelativeResize="0"/>
            <p:nvPr/>
          </p:nvPicPr>
          <p:blipFill rotWithShape="1">
            <a:blip r:embed="rId7">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72"/>
          <p:cNvSpPr/>
          <p:nvPr/>
        </p:nvSpPr>
        <p:spPr>
          <a:xfrm>
            <a:off x="0" y="-17417"/>
            <a:ext cx="4543200" cy="3459900"/>
          </a:xfrm>
          <a:prstGeom prst="roundRect">
            <a:avLst>
              <a:gd name="adj" fmla="val 0"/>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706" name="Google Shape;706;p72"/>
          <p:cNvSpPr/>
          <p:nvPr/>
        </p:nvSpPr>
        <p:spPr>
          <a:xfrm>
            <a:off x="-1" y="3434681"/>
            <a:ext cx="4543200" cy="3429300"/>
          </a:xfrm>
          <a:prstGeom prst="roundRect">
            <a:avLst>
              <a:gd name="adj" fmla="val 0"/>
            </a:avLst>
          </a:prstGeom>
          <a:solidFill>
            <a:srgbClr val="FF7517"/>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707" name="Google Shape;707;p72"/>
          <p:cNvSpPr/>
          <p:nvPr/>
        </p:nvSpPr>
        <p:spPr>
          <a:xfrm>
            <a:off x="4519250" y="-10667"/>
            <a:ext cx="4637100" cy="3446400"/>
          </a:xfrm>
          <a:prstGeom prst="roundRect">
            <a:avLst>
              <a:gd name="adj" fmla="val 387"/>
            </a:avLst>
          </a:prstGeom>
          <a:solidFill>
            <a:srgbClr val="9966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endParaRPr sz="4400" b="0" i="0" u="none" strike="noStrike" cap="none">
              <a:solidFill>
                <a:schemeClr val="lt1"/>
              </a:solidFill>
              <a:latin typeface="Slabo 27px"/>
              <a:ea typeface="Slabo 27px"/>
              <a:cs typeface="Slabo 27px"/>
              <a:sym typeface="Slabo 27px"/>
            </a:endParaRPr>
          </a:p>
        </p:txBody>
      </p:sp>
      <p:sp>
        <p:nvSpPr>
          <p:cNvPr id="708" name="Google Shape;708;p72"/>
          <p:cNvSpPr/>
          <p:nvPr/>
        </p:nvSpPr>
        <p:spPr>
          <a:xfrm>
            <a:off x="4517450" y="3413681"/>
            <a:ext cx="4640700" cy="3471300"/>
          </a:xfrm>
          <a:prstGeom prst="roundRect">
            <a:avLst>
              <a:gd name="adj" fmla="val 834"/>
            </a:avLst>
          </a:prstGeom>
          <a:solidFill>
            <a:srgbClr val="009A4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0"/>
              <a:buFont typeface="Arial"/>
              <a:buNone/>
            </a:pPr>
            <a:endParaRPr sz="8000" b="0" i="0" u="none" strike="noStrike" cap="none">
              <a:solidFill>
                <a:schemeClr val="lt1"/>
              </a:solidFill>
              <a:latin typeface="Slabo 27px"/>
              <a:ea typeface="Slabo 27px"/>
              <a:cs typeface="Slabo 27px"/>
              <a:sym typeface="Slabo 27px"/>
            </a:endParaRPr>
          </a:p>
        </p:txBody>
      </p:sp>
      <p:sp>
        <p:nvSpPr>
          <p:cNvPr id="709" name="Google Shape;709;p72"/>
          <p:cNvSpPr txBox="1"/>
          <p:nvPr/>
        </p:nvSpPr>
        <p:spPr>
          <a:xfrm>
            <a:off x="7559445" y="5061868"/>
            <a:ext cx="1584300" cy="1815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Impact"/>
                <a:ea typeface="Impact"/>
                <a:cs typeface="Impact"/>
                <a:sym typeface="Impact"/>
              </a:rPr>
              <a:t>E</a:t>
            </a:r>
            <a:endParaRPr sz="1400" b="0" i="0" u="none" strike="noStrike" cap="none">
              <a:solidFill>
                <a:srgbClr val="000000"/>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Exceptions</a:t>
            </a:r>
            <a:endParaRPr sz="400" b="0" i="0" u="none" strike="noStrike" cap="none">
              <a:solidFill>
                <a:schemeClr val="lt1"/>
              </a:solidFill>
              <a:latin typeface="Impact"/>
              <a:ea typeface="Impact"/>
              <a:cs typeface="Impact"/>
              <a:sym typeface="Impact"/>
            </a:endParaRPr>
          </a:p>
        </p:txBody>
      </p:sp>
      <p:sp>
        <p:nvSpPr>
          <p:cNvPr id="710" name="Google Shape;710;p72"/>
          <p:cNvSpPr txBox="1"/>
          <p:nvPr/>
        </p:nvSpPr>
        <p:spPr>
          <a:xfrm>
            <a:off x="-28535" y="5024348"/>
            <a:ext cx="1584300" cy="1815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Impact"/>
                <a:ea typeface="Impact"/>
                <a:cs typeface="Impact"/>
                <a:sym typeface="Impact"/>
              </a:rPr>
              <a:t>L</a:t>
            </a:r>
            <a:endParaRPr sz="8800" b="0" i="0" u="none" strike="noStrike" cap="none">
              <a:solidFill>
                <a:schemeClr val="lt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Licences</a:t>
            </a:r>
            <a:endParaRPr sz="400" b="0" i="0" u="none" strike="noStrike" cap="none">
              <a:solidFill>
                <a:schemeClr val="lt1"/>
              </a:solidFill>
              <a:latin typeface="Impact"/>
              <a:ea typeface="Impact"/>
              <a:cs typeface="Impact"/>
              <a:sym typeface="Impact"/>
            </a:endParaRPr>
          </a:p>
        </p:txBody>
      </p:sp>
      <p:sp>
        <p:nvSpPr>
          <p:cNvPr id="711" name="Google Shape;711;p72"/>
          <p:cNvSpPr txBox="1"/>
          <p:nvPr/>
        </p:nvSpPr>
        <p:spPr>
          <a:xfrm>
            <a:off x="18550" y="18525"/>
            <a:ext cx="1718400" cy="1923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Impact"/>
                <a:ea typeface="Impact"/>
                <a:cs typeface="Impact"/>
                <a:sym typeface="Impact"/>
              </a:rPr>
              <a:t>W</a:t>
            </a:r>
            <a:endParaRPr sz="8800" b="0" i="0" u="none" strike="noStrike" cap="none">
              <a:solidFill>
                <a:schemeClr val="lt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Impact"/>
                <a:ea typeface="Impact"/>
                <a:cs typeface="Impact"/>
                <a:sym typeface="Impact"/>
              </a:rPr>
              <a:t>Works and Other Subject-Matter</a:t>
            </a:r>
            <a:endParaRPr sz="1600" b="0" i="0" u="none" strike="noStrike" cap="none">
              <a:solidFill>
                <a:schemeClr val="lt1"/>
              </a:solidFill>
              <a:latin typeface="Impact"/>
              <a:ea typeface="Impact"/>
              <a:cs typeface="Impact"/>
              <a:sym typeface="Impact"/>
            </a:endParaRPr>
          </a:p>
        </p:txBody>
      </p:sp>
      <p:sp>
        <p:nvSpPr>
          <p:cNvPr id="712" name="Google Shape;712;p72"/>
          <p:cNvSpPr txBox="1"/>
          <p:nvPr/>
        </p:nvSpPr>
        <p:spPr>
          <a:xfrm>
            <a:off x="7573888" y="-17417"/>
            <a:ext cx="1584300" cy="18159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Impact"/>
                <a:ea typeface="Impact"/>
                <a:cs typeface="Impact"/>
                <a:sym typeface="Impact"/>
              </a:rPr>
              <a:t>U</a:t>
            </a:r>
            <a:endParaRPr sz="1400" b="0" i="0" u="none" strike="noStrike" cap="none">
              <a:solidFill>
                <a:srgbClr val="000000"/>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Impact"/>
                <a:ea typeface="Impact"/>
                <a:cs typeface="Impact"/>
                <a:sym typeface="Impact"/>
              </a:rPr>
              <a:t>Usages</a:t>
            </a:r>
            <a:endParaRPr sz="400" b="0" i="0" u="none" strike="noStrike" cap="none">
              <a:solidFill>
                <a:schemeClr val="lt1"/>
              </a:solidFill>
              <a:latin typeface="Impact"/>
              <a:ea typeface="Impact"/>
              <a:cs typeface="Impact"/>
              <a:sym typeface="Impact"/>
            </a:endParaRPr>
          </a:p>
        </p:txBody>
      </p:sp>
      <p:sp>
        <p:nvSpPr>
          <p:cNvPr id="713" name="Google Shape;713;p72"/>
          <p:cNvSpPr txBox="1"/>
          <p:nvPr/>
        </p:nvSpPr>
        <p:spPr>
          <a:xfrm>
            <a:off x="3344964" y="332656"/>
            <a:ext cx="2448300" cy="523200"/>
          </a:xfrm>
          <a:prstGeom prst="rect">
            <a:avLst/>
          </a:prstGeom>
          <a:solidFill>
            <a:schemeClr val="dk1"/>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Slabo 27px"/>
                <a:ea typeface="Slabo 27px"/>
                <a:cs typeface="Slabo 27px"/>
                <a:sym typeface="Slabo 27px"/>
              </a:rPr>
              <a:t> 3D Printing</a:t>
            </a:r>
            <a:endParaRPr sz="2800" b="1" i="0" u="none" strike="noStrike" cap="none">
              <a:solidFill>
                <a:schemeClr val="lt1"/>
              </a:solidFill>
              <a:latin typeface="Slabo 27px"/>
              <a:ea typeface="Slabo 27px"/>
              <a:cs typeface="Slabo 27px"/>
              <a:sym typeface="Slabo 27px"/>
            </a:endParaRPr>
          </a:p>
        </p:txBody>
      </p:sp>
      <p:pic>
        <p:nvPicPr>
          <p:cNvPr id="714" name="Google Shape;714;p72"/>
          <p:cNvPicPr preferRelativeResize="0"/>
          <p:nvPr/>
        </p:nvPicPr>
        <p:blipFill rotWithShape="1">
          <a:blip r:embed="rId3">
            <a:alphaModFix/>
          </a:blip>
          <a:srcRect/>
          <a:stretch/>
        </p:blipFill>
        <p:spPr>
          <a:xfrm>
            <a:off x="1010175" y="2079063"/>
            <a:ext cx="1218351" cy="1218351"/>
          </a:xfrm>
          <a:prstGeom prst="rect">
            <a:avLst/>
          </a:prstGeom>
          <a:noFill/>
          <a:ln>
            <a:noFill/>
          </a:ln>
        </p:spPr>
      </p:pic>
      <p:pic>
        <p:nvPicPr>
          <p:cNvPr id="715" name="Google Shape;715;p72"/>
          <p:cNvPicPr preferRelativeResize="0"/>
          <p:nvPr/>
        </p:nvPicPr>
        <p:blipFill rotWithShape="1">
          <a:blip r:embed="rId4">
            <a:alphaModFix/>
          </a:blip>
          <a:srcRect/>
          <a:stretch/>
        </p:blipFill>
        <p:spPr>
          <a:xfrm>
            <a:off x="2669150" y="2185125"/>
            <a:ext cx="1053600" cy="1053600"/>
          </a:xfrm>
          <a:prstGeom prst="rect">
            <a:avLst/>
          </a:prstGeom>
          <a:noFill/>
          <a:ln>
            <a:noFill/>
          </a:ln>
        </p:spPr>
      </p:pic>
      <p:pic>
        <p:nvPicPr>
          <p:cNvPr id="716" name="Google Shape;716;p72"/>
          <p:cNvPicPr preferRelativeResize="0"/>
          <p:nvPr/>
        </p:nvPicPr>
        <p:blipFill rotWithShape="1">
          <a:blip r:embed="rId5">
            <a:alphaModFix/>
          </a:blip>
          <a:srcRect/>
          <a:stretch/>
        </p:blipFill>
        <p:spPr>
          <a:xfrm>
            <a:off x="5349925" y="2094225"/>
            <a:ext cx="1296924" cy="1296900"/>
          </a:xfrm>
          <a:prstGeom prst="rect">
            <a:avLst/>
          </a:prstGeom>
          <a:noFill/>
          <a:ln>
            <a:noFill/>
          </a:ln>
        </p:spPr>
      </p:pic>
      <p:pic>
        <p:nvPicPr>
          <p:cNvPr id="717" name="Google Shape;717;p72"/>
          <p:cNvPicPr preferRelativeResize="0"/>
          <p:nvPr/>
        </p:nvPicPr>
        <p:blipFill rotWithShape="1">
          <a:blip r:embed="rId6">
            <a:alphaModFix/>
          </a:blip>
          <a:srcRect/>
          <a:stretch/>
        </p:blipFill>
        <p:spPr>
          <a:xfrm>
            <a:off x="6825650" y="2023638"/>
            <a:ext cx="1296924" cy="1296924"/>
          </a:xfrm>
          <a:prstGeom prst="rect">
            <a:avLst/>
          </a:prstGeom>
          <a:noFill/>
          <a:ln>
            <a:noFill/>
          </a:ln>
        </p:spPr>
      </p:pic>
      <p:pic>
        <p:nvPicPr>
          <p:cNvPr id="718" name="Google Shape;718;p72"/>
          <p:cNvPicPr preferRelativeResize="0"/>
          <p:nvPr/>
        </p:nvPicPr>
        <p:blipFill rotWithShape="1">
          <a:blip r:embed="rId7">
            <a:alphaModFix/>
          </a:blip>
          <a:srcRect/>
          <a:stretch/>
        </p:blipFill>
        <p:spPr>
          <a:xfrm>
            <a:off x="1479450" y="3575150"/>
            <a:ext cx="1584300" cy="1584300"/>
          </a:xfrm>
          <a:prstGeom prst="rect">
            <a:avLst/>
          </a:prstGeom>
          <a:noFill/>
          <a:ln>
            <a:noFill/>
          </a:ln>
        </p:spPr>
      </p:pic>
      <p:pic>
        <p:nvPicPr>
          <p:cNvPr id="719" name="Google Shape;719;p72"/>
          <p:cNvPicPr preferRelativeResize="0"/>
          <p:nvPr/>
        </p:nvPicPr>
        <p:blipFill rotWithShape="1">
          <a:blip r:embed="rId8">
            <a:alphaModFix/>
          </a:blip>
          <a:srcRect/>
          <a:stretch/>
        </p:blipFill>
        <p:spPr>
          <a:xfrm>
            <a:off x="5471500" y="3849000"/>
            <a:ext cx="1218351" cy="1218351"/>
          </a:xfrm>
          <a:prstGeom prst="rect">
            <a:avLst/>
          </a:prstGeom>
          <a:noFill/>
          <a:ln>
            <a:noFill/>
          </a:ln>
        </p:spPr>
      </p:pic>
      <p:pic>
        <p:nvPicPr>
          <p:cNvPr id="720" name="Google Shape;720;p72"/>
          <p:cNvPicPr preferRelativeResize="0"/>
          <p:nvPr/>
        </p:nvPicPr>
        <p:blipFill rotWithShape="1">
          <a:blip r:embed="rId9">
            <a:alphaModFix/>
          </a:blip>
          <a:srcRect/>
          <a:stretch/>
        </p:blipFill>
        <p:spPr>
          <a:xfrm flipH="1">
            <a:off x="6986974" y="3849000"/>
            <a:ext cx="1218351" cy="1218351"/>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Google Shape;726;p73"/>
          <p:cNvSpPr/>
          <p:nvPr/>
        </p:nvSpPr>
        <p:spPr>
          <a:xfrm>
            <a:off x="0" y="0"/>
            <a:ext cx="9144000" cy="1556792"/>
          </a:xfrm>
          <a:prstGeom prst="rect">
            <a:avLst/>
          </a:prstGeom>
          <a:solidFill>
            <a:srgbClr val="0EE3EE"/>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2"/>
              </a:solidFill>
              <a:latin typeface="Arial"/>
              <a:ea typeface="Arial"/>
              <a:cs typeface="Arial"/>
              <a:sym typeface="Arial"/>
            </a:endParaRPr>
          </a:p>
        </p:txBody>
      </p:sp>
      <p:sp>
        <p:nvSpPr>
          <p:cNvPr id="727" name="Google Shape;727;p73"/>
          <p:cNvSpPr txBox="1">
            <a:spLocks noGrp="1"/>
          </p:cNvSpPr>
          <p:nvPr>
            <p:ph type="title"/>
          </p:nvPr>
        </p:nvSpPr>
        <p:spPr>
          <a:xfrm>
            <a:off x="467544" y="0"/>
            <a:ext cx="7158037" cy="1412875"/>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lt1"/>
              </a:buClr>
              <a:buSzPts val="4000"/>
              <a:buFont typeface="Slabo 27px"/>
              <a:buNone/>
            </a:pPr>
            <a:r>
              <a:rPr lang="en-US" sz="4000" b="0" i="0" u="none" strike="noStrike" cap="none">
                <a:solidFill>
                  <a:schemeClr val="lt1"/>
                </a:solidFill>
                <a:latin typeface="Slabo 27px"/>
                <a:ea typeface="Slabo 27px"/>
                <a:cs typeface="Slabo 27px"/>
                <a:sym typeface="Slabo 27px"/>
              </a:rPr>
              <a:t>Canadian Copyright Card Game Group’s  3 TOP TIPS</a:t>
            </a:r>
            <a:endParaRPr sz="4000" b="0" i="0" u="none" strike="noStrike" cap="none">
              <a:solidFill>
                <a:schemeClr val="lt1"/>
              </a:solidFill>
              <a:latin typeface="Slabo 27px"/>
              <a:ea typeface="Slabo 27px"/>
              <a:cs typeface="Slabo 27px"/>
              <a:sym typeface="Slabo 27px"/>
            </a:endParaRPr>
          </a:p>
        </p:txBody>
      </p:sp>
      <p:sp>
        <p:nvSpPr>
          <p:cNvPr id="728" name="Google Shape;728;p73"/>
          <p:cNvSpPr txBox="1">
            <a:spLocks noGrp="1"/>
          </p:cNvSpPr>
          <p:nvPr>
            <p:ph type="body" idx="1"/>
          </p:nvPr>
        </p:nvSpPr>
        <p:spPr>
          <a:xfrm>
            <a:off x="3445292" y="2125975"/>
            <a:ext cx="4991937" cy="4114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1. First start by considering the </a:t>
            </a:r>
            <a:r>
              <a:rPr lang="en-US" sz="2400" b="1" i="0" u="none" strike="noStrike" cap="none">
                <a:solidFill>
                  <a:srgbClr val="0000FF"/>
                </a:solidFill>
                <a:latin typeface="Open Sans"/>
                <a:ea typeface="Open Sans"/>
                <a:cs typeface="Open Sans"/>
                <a:sym typeface="Open Sans"/>
              </a:rPr>
              <a:t>works</a:t>
            </a:r>
            <a:r>
              <a:rPr lang="en-US" sz="2400" b="0" i="0" u="none" strike="noStrike" cap="none">
                <a:solidFill>
                  <a:srgbClr val="0000FF"/>
                </a:solidFill>
                <a:latin typeface="Open Sans"/>
                <a:ea typeface="Open Sans"/>
                <a:cs typeface="Open Sans"/>
                <a:sym typeface="Open Sans"/>
              </a:rPr>
              <a:t> </a:t>
            </a:r>
            <a:r>
              <a:rPr lang="en-US" sz="2400" b="1" i="0" u="none" strike="noStrike" cap="none">
                <a:solidFill>
                  <a:srgbClr val="0000FF"/>
                </a:solidFill>
                <a:latin typeface="Open Sans"/>
                <a:ea typeface="Open Sans"/>
                <a:cs typeface="Open Sans"/>
                <a:sym typeface="Open Sans"/>
              </a:rPr>
              <a:t>and other subject-matter</a:t>
            </a:r>
            <a:r>
              <a:rPr lang="en-US" sz="2400" b="1" i="0" u="none" strike="noStrike" cap="none">
                <a:solidFill>
                  <a:srgbClr val="2425E8"/>
                </a:solidFill>
                <a:latin typeface="Open Sans"/>
                <a:ea typeface="Open Sans"/>
                <a:cs typeface="Open Sans"/>
                <a:sym typeface="Open Sans"/>
              </a:rPr>
              <a:t> </a:t>
            </a:r>
            <a:r>
              <a:rPr lang="en-US" sz="2400" b="0" i="0" u="none" strike="noStrike" cap="none">
                <a:solidFill>
                  <a:schemeClr val="dk1"/>
                </a:solidFill>
                <a:latin typeface="Open Sans"/>
                <a:ea typeface="Open Sans"/>
                <a:cs typeface="Open Sans"/>
                <a:sym typeface="Open Sans"/>
              </a:rPr>
              <a:t>and </a:t>
            </a:r>
            <a:r>
              <a:rPr lang="en-US" sz="2400" b="1" i="0" u="none" strike="noStrike" cap="none">
                <a:solidFill>
                  <a:srgbClr val="9966FF"/>
                </a:solidFill>
                <a:latin typeface="Open Sans"/>
                <a:ea typeface="Open Sans"/>
                <a:cs typeface="Open Sans"/>
                <a:sym typeface="Open Sans"/>
              </a:rPr>
              <a:t>usages</a:t>
            </a:r>
            <a:endParaRPr sz="2000" b="1" i="0" u="none" strike="noStrike" cap="none">
              <a:solidFill>
                <a:srgbClr val="9966FF"/>
              </a:solidFill>
              <a:latin typeface="Open Sans"/>
              <a:ea typeface="Open Sans"/>
              <a:cs typeface="Open Sans"/>
              <a:sym typeface="Open Sans"/>
            </a:endParaRPr>
          </a:p>
          <a:p>
            <a:pPr marL="0" marR="0" lvl="0" indent="0" algn="l" rtl="0">
              <a:lnSpc>
                <a:spcPct val="90000"/>
              </a:lnSpc>
              <a:spcBef>
                <a:spcPts val="840"/>
              </a:spcBef>
              <a:spcAft>
                <a:spcPts val="0"/>
              </a:spcAft>
              <a:buClr>
                <a:schemeClr val="dk1"/>
              </a:buClr>
              <a:buSzPts val="1200"/>
              <a:buFont typeface="Arial"/>
              <a:buNone/>
            </a:pPr>
            <a:endParaRPr sz="12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0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2. Then consider </a:t>
            </a:r>
            <a:r>
              <a:rPr lang="en-US" sz="2400" b="1" i="0" u="none" strike="noStrike" cap="none">
                <a:solidFill>
                  <a:srgbClr val="FF7517"/>
                </a:solidFill>
                <a:latin typeface="Open Sans"/>
                <a:ea typeface="Open Sans"/>
                <a:cs typeface="Open Sans"/>
                <a:sym typeface="Open Sans"/>
              </a:rPr>
              <a:t>licences</a:t>
            </a:r>
            <a:r>
              <a:rPr lang="en-US" sz="2400" b="0" i="0" u="none" strike="noStrike" cap="none">
                <a:solidFill>
                  <a:srgbClr val="FF7517"/>
                </a:solidFill>
                <a:latin typeface="Open Sans"/>
                <a:ea typeface="Open Sans"/>
                <a:cs typeface="Open Sans"/>
                <a:sym typeface="Open Sans"/>
              </a:rPr>
              <a:t> </a:t>
            </a:r>
            <a:r>
              <a:rPr lang="en-US" sz="2400" b="0" i="0" u="none" strike="noStrike" cap="none">
                <a:solidFill>
                  <a:schemeClr val="dk1"/>
                </a:solidFill>
                <a:latin typeface="Open Sans"/>
                <a:ea typeface="Open Sans"/>
                <a:cs typeface="Open Sans"/>
                <a:sym typeface="Open Sans"/>
              </a:rPr>
              <a:t>and if there are none that apply, look at </a:t>
            </a:r>
            <a:r>
              <a:rPr lang="en-US" sz="2400" b="1" i="0" u="none" strike="noStrike" cap="none">
                <a:solidFill>
                  <a:srgbClr val="009A46"/>
                </a:solidFill>
                <a:latin typeface="Open Sans"/>
                <a:ea typeface="Open Sans"/>
                <a:cs typeface="Open Sans"/>
                <a:sym typeface="Open Sans"/>
              </a:rPr>
              <a:t>exceptions</a:t>
            </a:r>
            <a:r>
              <a:rPr lang="en-US" sz="2400" b="0" i="0" u="none" strike="noStrike" cap="none">
                <a:solidFill>
                  <a:schemeClr val="dk1"/>
                </a:solidFill>
                <a:latin typeface="Open Sans"/>
                <a:ea typeface="Open Sans"/>
                <a:cs typeface="Open Sans"/>
                <a:sym typeface="Open Sans"/>
              </a:rPr>
              <a:t>.</a:t>
            </a: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820"/>
              </a:spcBef>
              <a:spcAft>
                <a:spcPts val="0"/>
              </a:spcAft>
              <a:buClr>
                <a:schemeClr val="dk1"/>
              </a:buClr>
              <a:buSzPts val="1100"/>
              <a:buFont typeface="Arial"/>
              <a:buNone/>
            </a:pPr>
            <a:endParaRPr sz="11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080"/>
              </a:spcBef>
              <a:spcAft>
                <a:spcPts val="0"/>
              </a:spcAft>
              <a:buClr>
                <a:schemeClr val="dk1"/>
              </a:buClr>
              <a:buSzPts val="2400"/>
              <a:buFont typeface="Arial"/>
              <a:buNone/>
            </a:pPr>
            <a:r>
              <a:rPr lang="en-US" sz="2400" b="0" i="0" u="none" strike="noStrike" cap="none">
                <a:solidFill>
                  <a:schemeClr val="dk1"/>
                </a:solidFill>
                <a:latin typeface="Open Sans"/>
                <a:ea typeface="Open Sans"/>
                <a:cs typeface="Open Sans"/>
                <a:sym typeface="Open Sans"/>
              </a:rPr>
              <a:t>3. You will always need to make a </a:t>
            </a:r>
            <a:r>
              <a:rPr lang="en-US" sz="2400" b="1" i="0" u="none" strike="noStrike" cap="none">
                <a:solidFill>
                  <a:srgbClr val="0EE3EE"/>
                </a:solidFill>
                <a:latin typeface="Open Sans"/>
                <a:ea typeface="Open Sans"/>
                <a:cs typeface="Open Sans"/>
                <a:sym typeface="Open Sans"/>
              </a:rPr>
              <a:t>risk</a:t>
            </a:r>
            <a:r>
              <a:rPr lang="en-US" sz="2400" b="0" i="0" u="none" strike="noStrike" cap="none">
                <a:solidFill>
                  <a:srgbClr val="16E9FF"/>
                </a:solidFill>
                <a:latin typeface="Open Sans"/>
                <a:ea typeface="Open Sans"/>
                <a:cs typeface="Open Sans"/>
                <a:sym typeface="Open Sans"/>
              </a:rPr>
              <a:t> </a:t>
            </a:r>
            <a:r>
              <a:rPr lang="en-US" sz="2400" b="0" i="0" u="none" strike="noStrike" cap="none">
                <a:solidFill>
                  <a:schemeClr val="dk1"/>
                </a:solidFill>
                <a:latin typeface="Open Sans"/>
                <a:ea typeface="Open Sans"/>
                <a:cs typeface="Open Sans"/>
                <a:sym typeface="Open Sans"/>
              </a:rPr>
              <a:t>assessment.</a:t>
            </a:r>
            <a:endParaRPr sz="2400" b="0" i="0" u="none" strike="noStrike" cap="none">
              <a:solidFill>
                <a:schemeClr val="dk1"/>
              </a:solidFill>
              <a:latin typeface="Open Sans"/>
              <a:ea typeface="Open Sans"/>
              <a:cs typeface="Open Sans"/>
              <a:sym typeface="Open Sans"/>
            </a:endParaRPr>
          </a:p>
          <a:p>
            <a:pPr marL="0" marR="0" lvl="0" indent="0" algn="l" rtl="0">
              <a:lnSpc>
                <a:spcPct val="90000"/>
              </a:lnSpc>
              <a:spcBef>
                <a:spcPts val="1160"/>
              </a:spcBef>
              <a:spcAft>
                <a:spcPts val="0"/>
              </a:spcAft>
              <a:buClr>
                <a:schemeClr val="dk1"/>
              </a:buClr>
              <a:buSzPts val="2800"/>
              <a:buFont typeface="Arial"/>
              <a:buNone/>
            </a:pPr>
            <a:endParaRPr sz="2800" b="1" i="0" u="none" strike="noStrike" cap="none">
              <a:solidFill>
                <a:schemeClr val="dk1"/>
              </a:solidFill>
              <a:latin typeface="Open Sans"/>
              <a:ea typeface="Open Sans"/>
              <a:cs typeface="Open Sans"/>
              <a:sym typeface="Open Sans"/>
            </a:endParaRPr>
          </a:p>
        </p:txBody>
      </p:sp>
      <p:grpSp>
        <p:nvGrpSpPr>
          <p:cNvPr id="729" name="Google Shape;729;p73"/>
          <p:cNvGrpSpPr/>
          <p:nvPr/>
        </p:nvGrpSpPr>
        <p:grpSpPr>
          <a:xfrm rot="-3938354">
            <a:off x="-201808" y="3021786"/>
            <a:ext cx="3874459" cy="1999523"/>
            <a:chOff x="1580654" y="1660788"/>
            <a:chExt cx="6014828" cy="2890990"/>
          </a:xfrm>
        </p:grpSpPr>
        <p:pic>
          <p:nvPicPr>
            <p:cNvPr id="730" name="Google Shape;730;p73"/>
            <p:cNvPicPr preferRelativeResize="0"/>
            <p:nvPr/>
          </p:nvPicPr>
          <p:blipFill rotWithShape="1">
            <a:blip r:embed="rId3">
              <a:alphaModFix/>
            </a:blip>
            <a:srcRect/>
            <a:stretch/>
          </p:blipFill>
          <p:spPr>
            <a:xfrm rot="-1425924">
              <a:off x="1940332" y="2090933"/>
              <a:ext cx="1573762" cy="2116184"/>
            </a:xfrm>
            <a:prstGeom prst="rect">
              <a:avLst/>
            </a:prstGeom>
            <a:noFill/>
            <a:ln>
              <a:noFill/>
            </a:ln>
            <a:effectLst>
              <a:outerShdw blurRad="57150" dist="19050" dir="5400000" algn="bl" rotWithShape="0">
                <a:srgbClr val="000000">
                  <a:alpha val="49803"/>
                </a:srgbClr>
              </a:outerShdw>
            </a:effectLst>
          </p:spPr>
        </p:pic>
        <p:pic>
          <p:nvPicPr>
            <p:cNvPr id="731" name="Google Shape;731;p73"/>
            <p:cNvPicPr preferRelativeResize="0"/>
            <p:nvPr/>
          </p:nvPicPr>
          <p:blipFill rotWithShape="1">
            <a:blip r:embed="rId4">
              <a:alphaModFix/>
            </a:blip>
            <a:srcRect/>
            <a:stretch/>
          </p:blipFill>
          <p:spPr>
            <a:xfrm rot="-760578">
              <a:off x="2811450" y="1808100"/>
              <a:ext cx="1578000" cy="2119275"/>
            </a:xfrm>
            <a:prstGeom prst="rect">
              <a:avLst/>
            </a:prstGeom>
            <a:noFill/>
            <a:ln>
              <a:noFill/>
            </a:ln>
            <a:effectLst>
              <a:outerShdw blurRad="57150" dist="19050" dir="5400000" algn="bl" rotWithShape="0">
                <a:srgbClr val="000000">
                  <a:alpha val="49803"/>
                </a:srgbClr>
              </a:outerShdw>
            </a:effectLst>
          </p:spPr>
        </p:pic>
        <p:pic>
          <p:nvPicPr>
            <p:cNvPr id="732" name="Google Shape;732;p73"/>
            <p:cNvPicPr preferRelativeResize="0"/>
            <p:nvPr/>
          </p:nvPicPr>
          <p:blipFill rotWithShape="1">
            <a:blip r:embed="rId5">
              <a:alphaModFix/>
            </a:blip>
            <a:srcRect/>
            <a:stretch/>
          </p:blipFill>
          <p:spPr>
            <a:xfrm>
              <a:off x="3873775" y="1752550"/>
              <a:ext cx="1608775" cy="2152800"/>
            </a:xfrm>
            <a:prstGeom prst="rect">
              <a:avLst/>
            </a:prstGeom>
            <a:noFill/>
            <a:ln>
              <a:noFill/>
            </a:ln>
            <a:effectLst>
              <a:outerShdw blurRad="57150" dist="19050" dir="5400000" algn="bl" rotWithShape="0">
                <a:srgbClr val="000000">
                  <a:alpha val="49803"/>
                </a:srgbClr>
              </a:outerShdw>
            </a:effectLst>
          </p:spPr>
        </p:pic>
        <p:pic>
          <p:nvPicPr>
            <p:cNvPr id="733" name="Google Shape;733;p73"/>
            <p:cNvPicPr preferRelativeResize="0"/>
            <p:nvPr/>
          </p:nvPicPr>
          <p:blipFill rotWithShape="1">
            <a:blip r:embed="rId6">
              <a:alphaModFix/>
            </a:blip>
            <a:srcRect/>
            <a:stretch/>
          </p:blipFill>
          <p:spPr>
            <a:xfrm rot="985160">
              <a:off x="4767625" y="1843912"/>
              <a:ext cx="1608775" cy="2171065"/>
            </a:xfrm>
            <a:prstGeom prst="rect">
              <a:avLst/>
            </a:prstGeom>
            <a:noFill/>
            <a:ln>
              <a:noFill/>
            </a:ln>
            <a:effectLst>
              <a:outerShdw blurRad="57150" dist="19050" dir="5400000" algn="bl" rotWithShape="0">
                <a:srgbClr val="000000">
                  <a:alpha val="49803"/>
                </a:srgbClr>
              </a:outerShdw>
            </a:effectLst>
          </p:spPr>
        </p:pic>
        <p:pic>
          <p:nvPicPr>
            <p:cNvPr id="734" name="Google Shape;734;p73"/>
            <p:cNvPicPr preferRelativeResize="0"/>
            <p:nvPr/>
          </p:nvPicPr>
          <p:blipFill rotWithShape="1">
            <a:blip r:embed="rId7">
              <a:alphaModFix/>
            </a:blip>
            <a:srcRect/>
            <a:stretch/>
          </p:blipFill>
          <p:spPr>
            <a:xfrm rot="1595382">
              <a:off x="5587175" y="2140875"/>
              <a:ext cx="1608775" cy="2165371"/>
            </a:xfrm>
            <a:prstGeom prst="rect">
              <a:avLst/>
            </a:prstGeom>
            <a:noFill/>
            <a:ln>
              <a:noFill/>
            </a:ln>
            <a:effectLst>
              <a:outerShdw blurRad="57150" dist="19050" dir="5400000" algn="bl" rotWithShape="0">
                <a:srgbClr val="000000">
                  <a:alpha val="49803"/>
                </a:srgbClr>
              </a:outerShdw>
            </a:effectLst>
          </p:spPr>
        </p:pic>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74"/>
          <p:cNvSpPr txBox="1">
            <a:spLocks noGrp="1"/>
          </p:cNvSpPr>
          <p:nvPr>
            <p:ph type="title"/>
          </p:nvPr>
        </p:nvSpPr>
        <p:spPr>
          <a:xfrm>
            <a:off x="457200" y="152718"/>
            <a:ext cx="5791200" cy="112493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4000"/>
              <a:buFont typeface="Slabo 27px"/>
              <a:buNone/>
            </a:pPr>
            <a:r>
              <a:rPr lang="en-US" sz="4000" b="0" i="0" u="none" strike="noStrike" cap="none">
                <a:solidFill>
                  <a:srgbClr val="263B86"/>
                </a:solidFill>
                <a:latin typeface="Slabo 27px"/>
                <a:ea typeface="Slabo 27px"/>
                <a:cs typeface="Slabo 27px"/>
                <a:sym typeface="Slabo 27px"/>
              </a:rPr>
              <a:t>LINKS</a:t>
            </a:r>
            <a:endParaRPr sz="4000" b="0" i="0" u="none" strike="noStrike" cap="none">
              <a:solidFill>
                <a:srgbClr val="263B86"/>
              </a:solidFill>
              <a:latin typeface="Slabo 27px"/>
              <a:ea typeface="Slabo 27px"/>
              <a:cs typeface="Slabo 27px"/>
              <a:sym typeface="Slabo 27px"/>
            </a:endParaRPr>
          </a:p>
        </p:txBody>
      </p:sp>
      <p:sp>
        <p:nvSpPr>
          <p:cNvPr id="741" name="Google Shape;741;p74"/>
          <p:cNvSpPr txBox="1">
            <a:spLocks noGrp="1"/>
          </p:cNvSpPr>
          <p:nvPr>
            <p:ph type="body" idx="1"/>
          </p:nvPr>
        </p:nvSpPr>
        <p:spPr>
          <a:xfrm>
            <a:off x="457200" y="1752600"/>
            <a:ext cx="7620000" cy="43735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000"/>
              </a:spcBef>
              <a:spcAft>
                <a:spcPts val="0"/>
              </a:spcAft>
              <a:buClr>
                <a:schemeClr val="dk1"/>
              </a:buClr>
              <a:buSzPts val="2000"/>
              <a:buFont typeface="Arial"/>
              <a:buNone/>
            </a:pPr>
            <a:r>
              <a:rPr lang="en-US" sz="2000" b="1" i="0" u="sng" strike="noStrike" cap="none">
                <a:solidFill>
                  <a:schemeClr val="hlink"/>
                </a:solidFill>
                <a:latin typeface="Open Sans"/>
                <a:ea typeface="Open Sans"/>
                <a:cs typeface="Open Sans"/>
                <a:sym typeface="Open Sans"/>
                <a:hlinkClick r:id="rId3"/>
              </a:rPr>
              <a:t>Copyright Act</a:t>
            </a:r>
            <a:endParaRPr sz="2000" b="1" i="0" u="none" strike="noStrike" cap="none">
              <a:solidFill>
                <a:srgbClr val="0F5CA4"/>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2000" b="1" i="0" u="sng" strike="noStrike" cap="none">
                <a:solidFill>
                  <a:schemeClr val="hlink"/>
                </a:solidFill>
                <a:latin typeface="Open Sans"/>
                <a:ea typeface="Open Sans"/>
                <a:cs typeface="Open Sans"/>
                <a:sym typeface="Open Sans"/>
                <a:hlinkClick r:id="rId4"/>
              </a:rPr>
              <a:t>Canadian Intellectual Property Office</a:t>
            </a:r>
            <a:endParaRPr sz="2000" b="1" i="0" u="none" strike="noStrike" cap="none">
              <a:solidFill>
                <a:srgbClr val="0F5CA4"/>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2000" b="1" i="0" u="sng" strike="noStrike" cap="none">
                <a:solidFill>
                  <a:schemeClr val="hlink"/>
                </a:solidFill>
                <a:latin typeface="Open Sans"/>
                <a:ea typeface="Open Sans"/>
                <a:cs typeface="Open Sans"/>
                <a:sym typeface="Open Sans"/>
                <a:hlinkClick r:id="rId5"/>
              </a:rPr>
              <a:t>University Copyright Guides (CARL)</a:t>
            </a:r>
            <a:endParaRPr sz="2000" b="1" i="0" u="none" strike="noStrike" cap="none">
              <a:solidFill>
                <a:srgbClr val="0F5CA4"/>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2000" b="1" i="0" u="sng" strike="noStrike" cap="none">
                <a:solidFill>
                  <a:schemeClr val="hlink"/>
                </a:solidFill>
                <a:latin typeface="Open Sans"/>
                <a:ea typeface="Open Sans"/>
                <a:cs typeface="Open Sans"/>
                <a:sym typeface="Open Sans"/>
                <a:hlinkClick r:id="rId6"/>
              </a:rPr>
              <a:t>Copyright Matters! (CMEC)</a:t>
            </a:r>
            <a:endParaRPr sz="2000" b="1" i="0" u="none" strike="noStrike" cap="none">
              <a:solidFill>
                <a:srgbClr val="0F5CA4"/>
              </a:solidFill>
              <a:latin typeface="Open Sans"/>
              <a:ea typeface="Open Sans"/>
              <a:cs typeface="Open Sans"/>
              <a:sym typeface="Open Sans"/>
            </a:endParaRPr>
          </a:p>
          <a:p>
            <a:pPr marL="457200" marR="0" lvl="0" indent="-228600" algn="l" rtl="0">
              <a:lnSpc>
                <a:spcPct val="100000"/>
              </a:lnSpc>
              <a:spcBef>
                <a:spcPts val="4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pic>
        <p:nvPicPr>
          <p:cNvPr id="747" name="Google Shape;747;p75" descr="Secker &amp; M_Copyright &amp; e-learning 2nd edn COVER 031.jpeg"/>
          <p:cNvPicPr preferRelativeResize="0"/>
          <p:nvPr/>
        </p:nvPicPr>
        <p:blipFill rotWithShape="1">
          <a:blip r:embed="rId3">
            <a:alphaModFix/>
          </a:blip>
          <a:srcRect/>
          <a:stretch/>
        </p:blipFill>
        <p:spPr>
          <a:xfrm>
            <a:off x="827584" y="1567558"/>
            <a:ext cx="2723043" cy="4083826"/>
          </a:xfrm>
          <a:prstGeom prst="rect">
            <a:avLst/>
          </a:prstGeom>
          <a:noFill/>
          <a:ln w="9525" cap="flat" cmpd="sng">
            <a:solidFill>
              <a:schemeClr val="dk1"/>
            </a:solidFill>
            <a:prstDash val="solid"/>
            <a:round/>
            <a:headEnd type="none" w="sm" len="sm"/>
            <a:tailEnd type="none" w="sm" len="sm"/>
          </a:ln>
        </p:spPr>
      </p:pic>
      <p:sp>
        <p:nvSpPr>
          <p:cNvPr id="748" name="Google Shape;748;p75"/>
          <p:cNvSpPr txBox="1"/>
          <p:nvPr/>
        </p:nvSpPr>
        <p:spPr>
          <a:xfrm>
            <a:off x="196200" y="5877275"/>
            <a:ext cx="3985800" cy="646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sng" strike="noStrike" cap="none">
                <a:solidFill>
                  <a:schemeClr val="hlink"/>
                </a:solidFill>
                <a:latin typeface="Slabo 27px"/>
                <a:ea typeface="Slabo 27px"/>
                <a:cs typeface="Slabo 27px"/>
                <a:sym typeface="Slabo 27px"/>
                <a:hlinkClick r:id="rId4"/>
              </a:rPr>
              <a:t>Chapter 6 available for free download</a:t>
            </a:r>
            <a:r>
              <a:rPr lang="en-US" sz="1800" b="0" i="0" u="none" strike="noStrike" cap="none">
                <a:solidFill>
                  <a:schemeClr val="dk1"/>
                </a:solidFill>
                <a:latin typeface="Slabo 27px"/>
                <a:ea typeface="Slabo 27px"/>
                <a:cs typeface="Slabo 27px"/>
                <a:sym typeface="Slabo 27px"/>
              </a:rPr>
              <a:t> (includes case study on the card game)</a:t>
            </a:r>
            <a:endParaRPr sz="1800" b="0" i="0" u="none" strike="noStrike" cap="none">
              <a:solidFill>
                <a:schemeClr val="dk1"/>
              </a:solidFill>
              <a:latin typeface="Slabo 27px"/>
              <a:ea typeface="Slabo 27px"/>
              <a:cs typeface="Slabo 27px"/>
              <a:sym typeface="Slabo 27px"/>
            </a:endParaRPr>
          </a:p>
        </p:txBody>
      </p:sp>
      <p:pic>
        <p:nvPicPr>
          <p:cNvPr id="749" name="Google Shape;749;p75"/>
          <p:cNvPicPr preferRelativeResize="0"/>
          <p:nvPr/>
        </p:nvPicPr>
        <p:blipFill rotWithShape="1">
          <a:blip r:embed="rId5">
            <a:alphaModFix/>
          </a:blip>
          <a:srcRect l="6448" r="16379"/>
          <a:stretch/>
        </p:blipFill>
        <p:spPr>
          <a:xfrm>
            <a:off x="4499992" y="1575996"/>
            <a:ext cx="3816425" cy="3706028"/>
          </a:xfrm>
          <a:prstGeom prst="rect">
            <a:avLst/>
          </a:prstGeom>
          <a:noFill/>
          <a:ln>
            <a:noFill/>
          </a:ln>
        </p:spPr>
      </p:pic>
      <p:sp>
        <p:nvSpPr>
          <p:cNvPr id="750" name="Google Shape;750;p75"/>
          <p:cNvSpPr txBox="1"/>
          <p:nvPr/>
        </p:nvSpPr>
        <p:spPr>
          <a:xfrm>
            <a:off x="4956952" y="5399359"/>
            <a:ext cx="35649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Slabo 27px"/>
                <a:ea typeface="Slabo 27px"/>
                <a:cs typeface="Slabo 27px"/>
                <a:sym typeface="Slabo 27px"/>
              </a:rPr>
              <a:t>@cbowiemorrison		@jsecker</a:t>
            </a:r>
            <a:endParaRPr sz="1800" b="0" i="0" u="none" strike="noStrike" cap="none">
              <a:solidFill>
                <a:schemeClr val="dk1"/>
              </a:solidFill>
              <a:latin typeface="Slabo 27px"/>
              <a:ea typeface="Slabo 27px"/>
              <a:cs typeface="Slabo 27px"/>
              <a:sym typeface="Slabo 27px"/>
            </a:endParaRPr>
          </a:p>
        </p:txBody>
      </p:sp>
      <p:sp>
        <p:nvSpPr>
          <p:cNvPr id="751" name="Google Shape;751;p75"/>
          <p:cNvSpPr txBox="1">
            <a:spLocks noGrp="1"/>
          </p:cNvSpPr>
          <p:nvPr>
            <p:ph type="title"/>
          </p:nvPr>
        </p:nvSpPr>
        <p:spPr>
          <a:xfrm>
            <a:off x="457200" y="152718"/>
            <a:ext cx="5791200" cy="112493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4000"/>
              <a:buFont typeface="Slabo 27px"/>
              <a:buNone/>
            </a:pPr>
            <a:r>
              <a:rPr lang="en-US" sz="4000" b="0" i="0" u="none" strike="noStrike" cap="none">
                <a:solidFill>
                  <a:srgbClr val="263B86"/>
                </a:solidFill>
                <a:latin typeface="Slabo 27px"/>
                <a:ea typeface="Slabo 27px"/>
                <a:cs typeface="Slabo 27px"/>
                <a:sym typeface="Slabo 27px"/>
              </a:rPr>
              <a:t>FURTHER READING</a:t>
            </a:r>
            <a:endParaRPr sz="4000" b="0" i="0" u="none" strike="noStrike" cap="none">
              <a:solidFill>
                <a:srgbClr val="263B86"/>
              </a:solidFill>
              <a:latin typeface="Slabo 27px"/>
              <a:ea typeface="Slabo 27px"/>
              <a:cs typeface="Slabo 27px"/>
              <a:sym typeface="Slabo 27px"/>
            </a:endParaRPr>
          </a:p>
        </p:txBody>
      </p:sp>
      <p:pic>
        <p:nvPicPr>
          <p:cNvPr id="752" name="Google Shape;752;p75"/>
          <p:cNvPicPr preferRelativeResize="0"/>
          <p:nvPr/>
        </p:nvPicPr>
        <p:blipFill rotWithShape="1">
          <a:blip r:embed="rId6">
            <a:alphaModFix/>
          </a:blip>
          <a:srcRect/>
          <a:stretch/>
        </p:blipFill>
        <p:spPr>
          <a:xfrm>
            <a:off x="4652388" y="5444380"/>
            <a:ext cx="344208" cy="279237"/>
          </a:xfrm>
          <a:prstGeom prst="rect">
            <a:avLst/>
          </a:prstGeom>
          <a:noFill/>
          <a:ln>
            <a:noFill/>
          </a:ln>
        </p:spPr>
      </p:pic>
      <p:pic>
        <p:nvPicPr>
          <p:cNvPr id="753" name="Google Shape;753;p75"/>
          <p:cNvPicPr preferRelativeResize="0"/>
          <p:nvPr/>
        </p:nvPicPr>
        <p:blipFill rotWithShape="1">
          <a:blip r:embed="rId6">
            <a:alphaModFix/>
          </a:blip>
          <a:srcRect/>
          <a:stretch/>
        </p:blipFill>
        <p:spPr>
          <a:xfrm>
            <a:off x="6963175" y="5444381"/>
            <a:ext cx="344208" cy="279237"/>
          </a:xfrm>
          <a:prstGeom prst="rect">
            <a:avLst/>
          </a:prstGeom>
          <a:noFill/>
          <a:ln>
            <a:noFill/>
          </a:ln>
        </p:spPr>
      </p:pic>
      <p:sp>
        <p:nvSpPr>
          <p:cNvPr id="754" name="Google Shape;754;p75"/>
          <p:cNvSpPr txBox="1"/>
          <p:nvPr/>
        </p:nvSpPr>
        <p:spPr>
          <a:xfrm>
            <a:off x="4846675" y="5987975"/>
            <a:ext cx="3985800" cy="53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800"/>
              <a:buFont typeface="Arial"/>
              <a:buNone/>
            </a:pPr>
            <a:r>
              <a:rPr lang="en-US" sz="1800" b="0" i="0" u="none" strike="noStrike" cap="none">
                <a:solidFill>
                  <a:schemeClr val="dk1"/>
                </a:solidFill>
                <a:latin typeface="Slabo 27px"/>
                <a:ea typeface="Slabo 27px"/>
                <a:cs typeface="Slabo 27px"/>
                <a:sym typeface="Slabo 27px"/>
              </a:rPr>
              <a:t>ukcopyrightliteracy.wordpress.com </a:t>
            </a:r>
            <a:endParaRPr sz="1800" b="0" i="0" u="none" strike="noStrike" cap="none">
              <a:solidFill>
                <a:schemeClr val="dk1"/>
              </a:solidFill>
              <a:latin typeface="Slabo 27px"/>
              <a:ea typeface="Slabo 27px"/>
              <a:cs typeface="Slabo 27px"/>
              <a:sym typeface="Slabo 27px"/>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76"/>
          <p:cNvSpPr txBox="1">
            <a:spLocks noGrp="1"/>
          </p:cNvSpPr>
          <p:nvPr>
            <p:ph type="title"/>
          </p:nvPr>
        </p:nvSpPr>
        <p:spPr>
          <a:xfrm>
            <a:off x="457200" y="152718"/>
            <a:ext cx="5791200" cy="112493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263B86"/>
              </a:buClr>
              <a:buSzPts val="4000"/>
              <a:buFont typeface="Slabo 27px"/>
              <a:buNone/>
            </a:pPr>
            <a:r>
              <a:rPr lang="en-US" sz="4000" b="0" i="0" u="none" strike="noStrike" cap="none">
                <a:solidFill>
                  <a:srgbClr val="263B86"/>
                </a:solidFill>
                <a:latin typeface="Slabo 27px"/>
                <a:ea typeface="Slabo 27px"/>
                <a:cs typeface="Slabo 27px"/>
                <a:sym typeface="Slabo 27px"/>
              </a:rPr>
              <a:t>CREDITS</a:t>
            </a:r>
            <a:endParaRPr sz="4000" b="0" i="0" u="none" strike="noStrike" cap="none">
              <a:solidFill>
                <a:srgbClr val="263B86"/>
              </a:solidFill>
              <a:latin typeface="Slabo 27px"/>
              <a:ea typeface="Slabo 27px"/>
              <a:cs typeface="Slabo 27px"/>
              <a:sym typeface="Slabo 27px"/>
            </a:endParaRPr>
          </a:p>
        </p:txBody>
      </p:sp>
      <p:sp>
        <p:nvSpPr>
          <p:cNvPr id="760" name="Google Shape;760;p76"/>
          <p:cNvSpPr txBox="1">
            <a:spLocks noGrp="1"/>
          </p:cNvSpPr>
          <p:nvPr>
            <p:ph type="body" idx="1"/>
          </p:nvPr>
        </p:nvSpPr>
        <p:spPr>
          <a:xfrm>
            <a:off x="457200" y="1752600"/>
            <a:ext cx="8219100" cy="4630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This material is adapted for a Canadian audience from Copyright the Card Game v2.0 </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 Chris Morrison and Jane Secker (@UKCopyrightLit) 2017 and </a:t>
            </a:r>
            <a:r>
              <a:rPr lang="en-US" sz="1800"/>
              <a:t>is</a:t>
            </a:r>
            <a:r>
              <a:rPr lang="en-US" sz="1800" b="1" i="0" u="none" strike="noStrike" cap="none">
                <a:solidFill>
                  <a:schemeClr val="dk1"/>
                </a:solidFill>
                <a:latin typeface="Open Sans"/>
                <a:ea typeface="Open Sans"/>
                <a:cs typeface="Open Sans"/>
                <a:sym typeface="Open Sans"/>
              </a:rPr>
              <a:t> available for reuse under a </a:t>
            </a:r>
            <a:r>
              <a:rPr lang="en-US" sz="1800" b="1" i="0" u="sng" strike="noStrike" cap="none">
                <a:solidFill>
                  <a:schemeClr val="hlink"/>
                </a:solidFill>
                <a:latin typeface="Open Sans"/>
                <a:ea typeface="Open Sans"/>
                <a:cs typeface="Open Sans"/>
                <a:sym typeface="Open Sans"/>
                <a:hlinkClick r:id="rId3"/>
              </a:rPr>
              <a:t>Creative Commons Attribution- NonCommercial-ShareAlike 4.0 licence</a:t>
            </a:r>
            <a:r>
              <a:rPr lang="en-US" sz="1800" b="1" i="0" u="none" strike="noStrike" cap="none">
                <a:solidFill>
                  <a:schemeClr val="dk1"/>
                </a:solidFill>
                <a:latin typeface="Open Sans"/>
                <a:ea typeface="Open Sans"/>
                <a:cs typeface="Open Sans"/>
                <a:sym typeface="Open Sans"/>
              </a:rPr>
              <a:t>. </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UK Copyright Literacy: </a:t>
            </a:r>
            <a:r>
              <a:rPr lang="en-US" sz="1800" b="1" i="0" u="sng" strike="noStrike" cap="none">
                <a:solidFill>
                  <a:schemeClr val="hlink"/>
                </a:solidFill>
                <a:latin typeface="Open Sans"/>
                <a:ea typeface="Open Sans"/>
                <a:cs typeface="Open Sans"/>
                <a:sym typeface="Open Sans"/>
                <a:hlinkClick r:id="rId4"/>
              </a:rPr>
              <a:t>http://copyrightliteracy.org</a:t>
            </a:r>
            <a:r>
              <a:rPr lang="en-US" sz="1800" b="1" i="0" u="none" strike="noStrike" cap="none">
                <a:solidFill>
                  <a:srgbClr val="2425E8"/>
                </a:solidFill>
                <a:latin typeface="Open Sans"/>
                <a:ea typeface="Open Sans"/>
                <a:cs typeface="Open Sans"/>
                <a:sym typeface="Open Sans"/>
              </a:rPr>
              <a:t>  </a:t>
            </a:r>
            <a:r>
              <a:rPr lang="en-US" sz="1800" b="1" i="0" u="none" strike="noStrike" cap="none">
                <a:solidFill>
                  <a:schemeClr val="dk1"/>
                </a:solidFill>
                <a:latin typeface="Open Sans"/>
                <a:ea typeface="Open Sans"/>
                <a:cs typeface="Open Sans"/>
                <a:sym typeface="Open Sans"/>
              </a:rPr>
              <a:t/>
            </a:r>
            <a:br>
              <a:rPr lang="en-US" sz="1800" b="1" i="0" u="none" strike="noStrike" cap="none">
                <a:solidFill>
                  <a:schemeClr val="dk1"/>
                </a:solidFill>
                <a:latin typeface="Open Sans"/>
                <a:ea typeface="Open Sans"/>
                <a:cs typeface="Open Sans"/>
                <a:sym typeface="Open Sans"/>
              </a:rPr>
            </a:b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The following slides and accompanying cards with changes are (apart from any images contained within):</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 Canadian Copyright Card Game Group 2018 and are available under a </a:t>
            </a:r>
            <a:r>
              <a:rPr lang="en-US" sz="1800" b="1" i="0" u="sng" strike="noStrike" cap="none">
                <a:solidFill>
                  <a:schemeClr val="hlink"/>
                </a:solidFill>
                <a:latin typeface="Open Sans"/>
                <a:ea typeface="Open Sans"/>
                <a:cs typeface="Open Sans"/>
                <a:sym typeface="Open Sans"/>
                <a:hlinkClick r:id="rId3"/>
              </a:rPr>
              <a:t>Creative Commons Attribution-NonCommercial-Share Alike 4.0 licence</a:t>
            </a:r>
            <a:r>
              <a:rPr lang="en-US" sz="1800" b="1" i="0" u="none" strike="noStrike" cap="none">
                <a:solidFill>
                  <a:schemeClr val="dk1"/>
                </a:solidFill>
                <a:latin typeface="Open Sans"/>
                <a:ea typeface="Open Sans"/>
                <a:cs typeface="Open Sans"/>
                <a:sym typeface="Open Sans"/>
              </a:rPr>
              <a:t>. </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800"/>
          </a:p>
          <a:p>
            <a:pPr marL="0" marR="0" lvl="0" indent="0" algn="l" rtl="0">
              <a:lnSpc>
                <a:spcPct val="100000"/>
              </a:lnSpc>
              <a:spcBef>
                <a:spcPts val="10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Icons from The Noun Project</a:t>
            </a:r>
            <a:r>
              <a:rPr lang="en-US" sz="1800"/>
              <a:t> (</a:t>
            </a:r>
            <a:r>
              <a:rPr lang="en-US" sz="1800" b="1" i="0" u="sng" strike="noStrike" cap="none">
                <a:solidFill>
                  <a:schemeClr val="hlink"/>
                </a:solidFill>
                <a:latin typeface="Open Sans"/>
                <a:ea typeface="Open Sans"/>
                <a:cs typeface="Open Sans"/>
                <a:sym typeface="Open Sans"/>
                <a:hlinkClick r:id="rId5"/>
              </a:rPr>
              <a:t>t</a:t>
            </a:r>
            <a:r>
              <a:rPr lang="en-US" sz="1800" b="1" i="0" u="sng" strike="noStrike" cap="none">
                <a:solidFill>
                  <a:schemeClr val="hlink"/>
                </a:solidFill>
                <a:latin typeface="Open Sans"/>
                <a:ea typeface="Open Sans"/>
                <a:cs typeface="Open Sans"/>
                <a:sym typeface="Open Sans"/>
                <a:hlinkClick r:id="rId5"/>
              </a:rPr>
              <a:t>henounproject.com</a:t>
            </a:r>
            <a:r>
              <a:rPr lang="en-US" sz="1800">
                <a:solidFill>
                  <a:srgbClr val="000000"/>
                </a:solidFill>
              </a:rPr>
              <a:t>), NounPro royalty-free license, attribution not required.</a:t>
            </a:r>
            <a:endParaRPr sz="1800" b="1" i="0" u="none" strike="noStrike" cap="none">
              <a:solidFill>
                <a:srgbClr val="000000"/>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p:txBody>
      </p:sp>
      <p:grpSp>
        <p:nvGrpSpPr>
          <p:cNvPr id="761" name="Google Shape;761;p76"/>
          <p:cNvGrpSpPr/>
          <p:nvPr/>
        </p:nvGrpSpPr>
        <p:grpSpPr>
          <a:xfrm>
            <a:off x="6919609" y="354127"/>
            <a:ext cx="1756693" cy="1274624"/>
            <a:chOff x="3277590" y="2990908"/>
            <a:chExt cx="2404781" cy="1744865"/>
          </a:xfrm>
        </p:grpSpPr>
        <p:pic>
          <p:nvPicPr>
            <p:cNvPr id="762" name="Google Shape;762;p76"/>
            <p:cNvPicPr preferRelativeResize="0"/>
            <p:nvPr/>
          </p:nvPicPr>
          <p:blipFill rotWithShape="1">
            <a:blip r:embed="rId6">
              <a:alphaModFix/>
            </a:blip>
            <a:srcRect l="12230" t="22534" r="10949" b="5398"/>
            <a:stretch/>
          </p:blipFill>
          <p:spPr>
            <a:xfrm>
              <a:off x="3277590" y="2990908"/>
              <a:ext cx="1241537" cy="1744865"/>
            </a:xfrm>
            <a:prstGeom prst="rect">
              <a:avLst/>
            </a:prstGeom>
            <a:noFill/>
            <a:ln>
              <a:noFill/>
            </a:ln>
          </p:spPr>
        </p:pic>
        <p:pic>
          <p:nvPicPr>
            <p:cNvPr id="763" name="Google Shape;763;p76"/>
            <p:cNvPicPr preferRelativeResize="0"/>
            <p:nvPr/>
          </p:nvPicPr>
          <p:blipFill rotWithShape="1">
            <a:blip r:embed="rId7">
              <a:alphaModFix/>
            </a:blip>
            <a:srcRect/>
            <a:stretch/>
          </p:blipFill>
          <p:spPr>
            <a:xfrm>
              <a:off x="4519127" y="2990908"/>
              <a:ext cx="1163244" cy="1744865"/>
            </a:xfrm>
            <a:prstGeom prst="rect">
              <a:avLst/>
            </a:prstGeom>
            <a:noFill/>
            <a:ln>
              <a:noFill/>
            </a:ln>
          </p:spPr>
        </p:pic>
      </p:grpSp>
      <p:pic>
        <p:nvPicPr>
          <p:cNvPr id="764" name="Google Shape;764;p76"/>
          <p:cNvPicPr preferRelativeResize="0"/>
          <p:nvPr/>
        </p:nvPicPr>
        <p:blipFill rotWithShape="1">
          <a:blip r:embed="rId8">
            <a:alphaModFix/>
          </a:blip>
          <a:srcRect/>
          <a:stretch/>
        </p:blipFill>
        <p:spPr>
          <a:xfrm>
            <a:off x="7314375" y="5317176"/>
            <a:ext cx="1238000" cy="433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23"/>
          <p:cNvPicPr preferRelativeResize="0"/>
          <p:nvPr/>
        </p:nvPicPr>
        <p:blipFill>
          <a:blip r:embed="rId3">
            <a:alphaModFix/>
          </a:blip>
          <a:stretch>
            <a:fillRect/>
          </a:stretch>
        </p:blipFill>
        <p:spPr>
          <a:xfrm>
            <a:off x="4057663" y="1630575"/>
            <a:ext cx="1028700" cy="981075"/>
          </a:xfrm>
          <a:prstGeom prst="rect">
            <a:avLst/>
          </a:prstGeom>
          <a:noFill/>
          <a:ln>
            <a:noFill/>
          </a:ln>
        </p:spPr>
      </p:pic>
      <p:pic>
        <p:nvPicPr>
          <p:cNvPr id="167" name="Google Shape;167;p23"/>
          <p:cNvPicPr preferRelativeResize="0"/>
          <p:nvPr/>
        </p:nvPicPr>
        <p:blipFill>
          <a:blip r:embed="rId4">
            <a:alphaModFix/>
          </a:blip>
          <a:stretch>
            <a:fillRect/>
          </a:stretch>
        </p:blipFill>
        <p:spPr>
          <a:xfrm>
            <a:off x="1947863" y="2690800"/>
            <a:ext cx="5248275" cy="1476375"/>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77"/>
          <p:cNvSpPr txBox="1">
            <a:spLocks noGrp="1"/>
          </p:cNvSpPr>
          <p:nvPr>
            <p:ph type="title"/>
          </p:nvPr>
        </p:nvSpPr>
        <p:spPr>
          <a:xfrm>
            <a:off x="367825" y="427981"/>
            <a:ext cx="8112000" cy="11250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CREDITS, CHANGES and ADDITIONS</a:t>
            </a:r>
            <a:endParaRPr sz="4000" b="0" i="0" u="none" strike="noStrike" cap="none">
              <a:solidFill>
                <a:schemeClr val="dk2"/>
              </a:solidFill>
              <a:latin typeface="Slabo 27px"/>
              <a:ea typeface="Slabo 27px"/>
              <a:cs typeface="Slabo 27px"/>
              <a:sym typeface="Slabo 27px"/>
            </a:endParaRPr>
          </a:p>
        </p:txBody>
      </p:sp>
      <p:sp>
        <p:nvSpPr>
          <p:cNvPr id="771" name="Google Shape;771;p77"/>
          <p:cNvSpPr txBox="1">
            <a:spLocks noGrp="1"/>
          </p:cNvSpPr>
          <p:nvPr>
            <p:ph type="body" idx="1"/>
          </p:nvPr>
        </p:nvSpPr>
        <p:spPr>
          <a:xfrm>
            <a:off x="495525" y="1674481"/>
            <a:ext cx="8163300" cy="4992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4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The following changes and additions are © Canadian Copyright Card Game Group 2018 and are available under a </a:t>
            </a:r>
            <a:r>
              <a:rPr lang="en-US" sz="1800" b="1" i="0" u="sng" strike="noStrike" cap="none">
                <a:solidFill>
                  <a:schemeClr val="hlink"/>
                </a:solidFill>
                <a:latin typeface="Open Sans"/>
                <a:ea typeface="Open Sans"/>
                <a:cs typeface="Open Sans"/>
                <a:sym typeface="Open Sans"/>
                <a:hlinkClick r:id="rId3"/>
              </a:rPr>
              <a:t>Creative Commons Attribution-NonCommercial-ShareAlike 4.0 licence</a:t>
            </a:r>
            <a:r>
              <a:rPr lang="en-US" sz="1800" b="1" i="0" u="none" strike="noStrike" cap="none">
                <a:solidFill>
                  <a:schemeClr val="dk1"/>
                </a:solidFill>
                <a:latin typeface="Open Sans"/>
                <a:ea typeface="Open Sans"/>
                <a:cs typeface="Open Sans"/>
                <a:sym typeface="Open Sans"/>
              </a:rPr>
              <a:t>. </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6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6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Cards: </a:t>
            </a:r>
            <a:endParaRPr sz="1800" b="1" i="0" u="none" strike="noStrike" cap="none">
              <a:solidFill>
                <a:schemeClr val="dk1"/>
              </a:solidFill>
              <a:latin typeface="Open Sans"/>
              <a:ea typeface="Open Sans"/>
              <a:cs typeface="Open Sans"/>
              <a:sym typeface="Open Sans"/>
            </a:endParaRPr>
          </a:p>
          <a:p>
            <a:pPr marL="457200" marR="0" lvl="0" indent="-317500" algn="l" rtl="0">
              <a:lnSpc>
                <a:spcPct val="100000"/>
              </a:lnSpc>
              <a:spcBef>
                <a:spcPts val="600"/>
              </a:spcBef>
              <a:spcAft>
                <a:spcPts val="0"/>
              </a:spcAft>
              <a:buClr>
                <a:schemeClr val="dk1"/>
              </a:buClr>
              <a:buSzPts val="1400"/>
              <a:buFont typeface="Arial"/>
              <a:buChar char="●"/>
            </a:pPr>
            <a:r>
              <a:rPr lang="en-US" sz="1400" b="0" i="0" u="none" strike="noStrike" cap="none">
                <a:solidFill>
                  <a:schemeClr val="dk1"/>
                </a:solidFill>
                <a:latin typeface="Open Sans"/>
                <a:ea typeface="Open Sans"/>
                <a:cs typeface="Open Sans"/>
                <a:sym typeface="Open Sans"/>
              </a:rPr>
              <a:t>Replaced UK information with the applicable Canadian content. </a:t>
            </a:r>
            <a:endParaRPr sz="1400" b="0" i="0" u="none" strike="noStrike" cap="none">
              <a:solidFill>
                <a:schemeClr val="dk1"/>
              </a:solidFill>
              <a:latin typeface="Open Sans"/>
              <a:ea typeface="Open Sans"/>
              <a:cs typeface="Open Sans"/>
              <a:sym typeface="Open Sans"/>
            </a:endParaRPr>
          </a:p>
          <a:p>
            <a:pPr marL="457200" marR="0" lvl="0" indent="-317500" algn="l" rtl="0">
              <a:lnSpc>
                <a:spcPct val="100000"/>
              </a:lnSpc>
              <a:spcBef>
                <a:spcPts val="0"/>
              </a:spcBef>
              <a:spcAft>
                <a:spcPts val="0"/>
              </a:spcAft>
              <a:buClr>
                <a:schemeClr val="dk1"/>
              </a:buClr>
              <a:buSzPts val="1400"/>
              <a:buFont typeface="Arial"/>
              <a:buChar char="●"/>
            </a:pPr>
            <a:r>
              <a:rPr lang="en-US" sz="1400" b="0" i="0" u="none" strike="noStrike" cap="none">
                <a:solidFill>
                  <a:schemeClr val="dk1"/>
                </a:solidFill>
                <a:latin typeface="Open Sans"/>
                <a:ea typeface="Open Sans"/>
                <a:cs typeface="Open Sans"/>
                <a:sym typeface="Open Sans"/>
              </a:rPr>
              <a:t>Changed the design and logo of the cards.  </a:t>
            </a:r>
            <a:endParaRPr sz="1400" b="0" i="0" u="none" strike="noStrike" cap="none">
              <a:solidFill>
                <a:schemeClr val="dk1"/>
              </a:solidFill>
              <a:latin typeface="Open Sans"/>
              <a:ea typeface="Open Sans"/>
              <a:cs typeface="Open Sans"/>
              <a:sym typeface="Open Sans"/>
            </a:endParaRPr>
          </a:p>
          <a:p>
            <a:pPr marL="457200" marR="0" lvl="0" indent="-317500" algn="l" rtl="0">
              <a:lnSpc>
                <a:spcPct val="100000"/>
              </a:lnSpc>
              <a:spcBef>
                <a:spcPts val="0"/>
              </a:spcBef>
              <a:spcAft>
                <a:spcPts val="0"/>
              </a:spcAft>
              <a:buClr>
                <a:schemeClr val="dk1"/>
              </a:buClr>
              <a:buSzPts val="1400"/>
              <a:buFont typeface="Arial"/>
              <a:buChar char="●"/>
            </a:pPr>
            <a:r>
              <a:rPr lang="en-US" sz="1400" b="0" i="0" u="none" strike="noStrike" cap="none">
                <a:solidFill>
                  <a:schemeClr val="dk1"/>
                </a:solidFill>
                <a:latin typeface="Open Sans"/>
                <a:ea typeface="Open Sans"/>
                <a:cs typeface="Open Sans"/>
                <a:sym typeface="Open Sans"/>
              </a:rPr>
              <a:t>Replaced the icons with openly licensed icons from The Noun Project</a:t>
            </a:r>
            <a:r>
              <a:rPr lang="en-US" sz="1400" b="0"/>
              <a:t> (NounPro royalty-free license, attribution not required)</a:t>
            </a:r>
            <a:endParaRPr sz="1400" b="0"/>
          </a:p>
          <a:p>
            <a:pPr marL="457200" marR="0" lvl="0" indent="-317500" algn="l" rtl="0">
              <a:lnSpc>
                <a:spcPct val="100000"/>
              </a:lnSpc>
              <a:spcBef>
                <a:spcPts val="0"/>
              </a:spcBef>
              <a:spcAft>
                <a:spcPts val="0"/>
              </a:spcAft>
              <a:buClr>
                <a:schemeClr val="dk1"/>
              </a:buClr>
              <a:buSzPts val="1400"/>
              <a:buFont typeface="Arial"/>
              <a:buChar char="●"/>
            </a:pPr>
            <a:r>
              <a:rPr lang="en-US" sz="1400" b="0" i="0" u="none" strike="noStrike" cap="none">
                <a:solidFill>
                  <a:schemeClr val="dk1"/>
                </a:solidFill>
                <a:latin typeface="Open Sans"/>
                <a:ea typeface="Open Sans"/>
                <a:cs typeface="Open Sans"/>
                <a:sym typeface="Open Sans"/>
              </a:rPr>
              <a:t>Slight modification of colours. </a:t>
            </a:r>
            <a:endParaRPr sz="14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600"/>
              </a:spcBef>
              <a:spcAft>
                <a:spcPts val="0"/>
              </a:spcAft>
              <a:buClr>
                <a:schemeClr val="dk1"/>
              </a:buClr>
              <a:buSzPts val="2000"/>
              <a:buFont typeface="Arial"/>
              <a:buNone/>
            </a:pP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600"/>
              </a:spcBef>
              <a:spcAft>
                <a:spcPts val="0"/>
              </a:spcAft>
              <a:buClr>
                <a:schemeClr val="dk1"/>
              </a:buClr>
              <a:buSzPts val="2000"/>
              <a:buFont typeface="Arial"/>
              <a:buNone/>
            </a:pPr>
            <a:r>
              <a:rPr lang="en-US" sz="1800" b="1" i="0" u="none" strike="noStrike" cap="none">
                <a:solidFill>
                  <a:schemeClr val="dk1"/>
                </a:solidFill>
                <a:latin typeface="Open Sans"/>
                <a:ea typeface="Open Sans"/>
                <a:cs typeface="Open Sans"/>
                <a:sym typeface="Open Sans"/>
              </a:rPr>
              <a:t>Slides: </a:t>
            </a:r>
            <a:endParaRPr sz="18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600"/>
              </a:spcBef>
              <a:spcAft>
                <a:spcPts val="600"/>
              </a:spcAft>
              <a:buClr>
                <a:schemeClr val="dk1"/>
              </a:buClr>
              <a:buSzPts val="2000"/>
              <a:buFont typeface="Arial"/>
              <a:buNone/>
            </a:pPr>
            <a:r>
              <a:rPr lang="en-US" sz="1400" b="1" i="0" u="none" strike="noStrike" cap="none">
                <a:solidFill>
                  <a:schemeClr val="dk1"/>
                </a:solidFill>
                <a:latin typeface="Open Sans"/>
                <a:ea typeface="Open Sans"/>
                <a:cs typeface="Open Sans"/>
                <a:sym typeface="Open Sans"/>
              </a:rPr>
              <a:t>Title Slide</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Added new card images, icons, and author credits.</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Disclaimer Page</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Removed references to UK law and contact information.</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Overview Page</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Changed time length of the game.</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Georgia"/>
                <a:ea typeface="Georgia"/>
                <a:cs typeface="Georgia"/>
                <a:sym typeface="Georgia"/>
              </a:rPr>
              <a:t/>
            </a:r>
            <a:br>
              <a:rPr lang="en-US" sz="1400" b="0" i="0" u="none" strike="noStrike" cap="none">
                <a:solidFill>
                  <a:schemeClr val="dk1"/>
                </a:solidFill>
                <a:latin typeface="Georgia"/>
                <a:ea typeface="Georgia"/>
                <a:cs typeface="Georgia"/>
                <a:sym typeface="Georgia"/>
              </a:rPr>
            </a:br>
            <a:endParaRPr sz="2000" b="1" i="0" u="none" strike="noStrike" cap="none">
              <a:solidFill>
                <a:schemeClr val="dk1"/>
              </a:solidFill>
              <a:latin typeface="Open Sans"/>
              <a:ea typeface="Open Sans"/>
              <a:cs typeface="Open Sans"/>
              <a:sym typeface="Open San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78"/>
          <p:cNvSpPr txBox="1">
            <a:spLocks noGrp="1"/>
          </p:cNvSpPr>
          <p:nvPr>
            <p:ph type="body" idx="1"/>
          </p:nvPr>
        </p:nvSpPr>
        <p:spPr>
          <a:xfrm>
            <a:off x="462300" y="422075"/>
            <a:ext cx="8219400" cy="6037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400" b="1" i="0" u="none" strike="noStrike" cap="none">
                <a:solidFill>
                  <a:schemeClr val="dk1"/>
                </a:solidFill>
                <a:latin typeface="Open Sans"/>
                <a:ea typeface="Open Sans"/>
                <a:cs typeface="Open Sans"/>
                <a:sym typeface="Open Sans"/>
              </a:rPr>
              <a:t>Copyright Quiz</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Revised some questions to reflect Canadian law.</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Works and Other Subject-Matter</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Added Other Subject-Matter and replaced UK examples with Canadian content.</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Round 1</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Slight modification of wording to reflect Canadian law.</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Why Consider Types of Copyright Usage.</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Slight modification of wording to reflect Canadian law.</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Round 2</a:t>
            </a:r>
            <a:br>
              <a:rPr lang="en-US" sz="1400" b="1"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Replaced Usage scenario with a different example.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Removed 3 other Usage slides. </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Copyright Licences</a:t>
            </a:r>
            <a:br>
              <a:rPr lang="en-US" sz="1400" b="1"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Replaced UK licences with Canadian copyright licenses. </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Round 3</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Replaced Licence scenario with a different example. </a:t>
            </a:r>
            <a:endParaRPr sz="14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US" sz="1400" b="0" i="0" u="none" strike="noStrike" cap="none">
                <a:solidFill>
                  <a:schemeClr val="dk1"/>
                </a:solidFill>
                <a:latin typeface="Open Sans"/>
                <a:ea typeface="Open Sans"/>
                <a:cs typeface="Open Sans"/>
                <a:sym typeface="Open Sans"/>
              </a:rPr>
              <a:t>Removed 2 Licen</a:t>
            </a:r>
            <a:r>
              <a:rPr lang="en-US" sz="1400" b="0"/>
              <a:t>c</a:t>
            </a:r>
            <a:r>
              <a:rPr lang="en-US" sz="1400" b="0" i="0" u="none" strike="noStrike" cap="none">
                <a:solidFill>
                  <a:schemeClr val="dk1"/>
                </a:solidFill>
                <a:latin typeface="Open Sans"/>
                <a:ea typeface="Open Sans"/>
                <a:cs typeface="Open Sans"/>
                <a:sym typeface="Open Sans"/>
              </a:rPr>
              <a:t>e slides. </a:t>
            </a:r>
            <a:r>
              <a:rPr lang="en-US" sz="1400" b="1" i="0" u="none" strike="noStrike" cap="none">
                <a:solidFill>
                  <a:schemeClr val="dk1"/>
                </a:solidFill>
                <a:latin typeface="Open Sans"/>
                <a:ea typeface="Open Sans"/>
                <a:cs typeface="Open Sans"/>
                <a:sym typeface="Open Sans"/>
              </a:rPr>
              <a:t/>
            </a:r>
            <a:br>
              <a:rPr lang="en-US" sz="1400" b="1"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Exceptions</a:t>
            </a:r>
            <a:br>
              <a:rPr lang="en-US" sz="1400" b="1"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Revised Fair Dealing slide to reflect Canadian law. </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Key Exceptions to Copyright</a:t>
            </a:r>
            <a:r>
              <a:rPr lang="en-US" sz="1400" b="0" i="0" u="none" strike="noStrike" cap="none">
                <a:solidFill>
                  <a:schemeClr val="dk1"/>
                </a:solidFill>
                <a:latin typeface="Open Sans"/>
                <a:ea typeface="Open Sans"/>
                <a:cs typeface="Open Sans"/>
                <a:sym typeface="Open Sans"/>
              </a:rPr>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Changed UK exceptions to Canadian exceptions.</a:t>
            </a:r>
            <a:endParaRPr sz="1400" b="0" i="0" u="none" strike="noStrike" cap="none">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US" sz="1400" b="0" i="0" u="none" strike="noStrike" cap="none">
                <a:solidFill>
                  <a:schemeClr val="dk1"/>
                </a:solidFill>
                <a:latin typeface="Open Sans"/>
                <a:ea typeface="Open Sans"/>
                <a:cs typeface="Open Sans"/>
                <a:sym typeface="Open Sans"/>
              </a:rPr>
              <a:t>Removed copyright override and non-contractual overrides slides.</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Added scenario.</a:t>
            </a:r>
            <a:br>
              <a:rPr lang="en-US" sz="1400" b="0" i="0" u="none" strike="noStrike" cap="none">
                <a:solidFill>
                  <a:schemeClr val="dk1"/>
                </a:solidFill>
                <a:latin typeface="Open Sans"/>
                <a:ea typeface="Open Sans"/>
                <a:cs typeface="Open Sans"/>
                <a:sym typeface="Open Sans"/>
              </a:rPr>
            </a:br>
            <a:r>
              <a:rPr lang="en-US" sz="1400" b="1" i="0" u="none" strike="noStrike" cap="none">
                <a:solidFill>
                  <a:schemeClr val="dk1"/>
                </a:solidFill>
                <a:latin typeface="Open Sans"/>
                <a:ea typeface="Open Sans"/>
                <a:cs typeface="Open Sans"/>
                <a:sym typeface="Open Sans"/>
              </a:rPr>
              <a:t>Round 4</a:t>
            </a:r>
            <a:br>
              <a:rPr lang="en-US" sz="1400" b="1"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Replaced Round 4 scenario with a different example. </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Slide 46</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Removed Copyright Licensing Agency slide.</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Slides 45-47</a:t>
            </a:r>
            <a:br>
              <a:rPr lang="en-US" sz="1400" b="0" i="0" u="none" strike="noStrike" cap="none">
                <a:solidFill>
                  <a:schemeClr val="dk1"/>
                </a:solidFill>
                <a:latin typeface="Open Sans"/>
                <a:ea typeface="Open Sans"/>
                <a:cs typeface="Open Sans"/>
                <a:sym typeface="Open Sans"/>
              </a:rPr>
            </a:br>
            <a:r>
              <a:rPr lang="en-US" sz="1400" b="0" i="0" u="none" strike="noStrike" cap="none">
                <a:solidFill>
                  <a:schemeClr val="dk1"/>
                </a:solidFill>
                <a:latin typeface="Open Sans"/>
                <a:ea typeface="Open Sans"/>
                <a:cs typeface="Open Sans"/>
                <a:sym typeface="Open Sans"/>
              </a:rPr>
              <a:t>Changed slides to reflect Canadian version of the game.</a:t>
            </a:r>
            <a:endParaRPr sz="1400" b="0" i="0" u="none" strike="noStrike" cap="none">
              <a:solidFill>
                <a:schemeClr val="dk1"/>
              </a:solidFill>
              <a:latin typeface="Georgia"/>
              <a:ea typeface="Georgia"/>
              <a:cs typeface="Georgia"/>
              <a:sym typeface="Georgia"/>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0" marR="0" lvl="0" indent="0" algn="ctr"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body" idx="1"/>
          </p:nvPr>
        </p:nvSpPr>
        <p:spPr>
          <a:xfrm>
            <a:off x="457200" y="1752600"/>
            <a:ext cx="8360100" cy="1341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rights do copyright owners have?</a:t>
            </a:r>
            <a:endParaRPr/>
          </a:p>
          <a:p>
            <a:pPr marL="0" marR="0" lvl="0" indent="0" algn="l" rtl="0">
              <a:lnSpc>
                <a:spcPct val="90000"/>
              </a:lnSpc>
              <a:spcBef>
                <a:spcPts val="0"/>
              </a:spcBef>
              <a:spcAft>
                <a:spcPts val="0"/>
              </a:spcAft>
              <a:buClr>
                <a:schemeClr val="dk1"/>
              </a:buClr>
              <a:buSzPts val="3600"/>
              <a:buFont typeface="Arial"/>
              <a:buNone/>
            </a:pPr>
            <a:endParaRPr sz="2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rgbClr val="FF6C00"/>
              </a:buClr>
              <a:buSzPts val="3600"/>
              <a:buFont typeface="Arial"/>
              <a:buNone/>
            </a:pPr>
            <a:endParaRPr sz="3600" b="1" i="0" u="none" strike="noStrike" cap="none">
              <a:solidFill>
                <a:srgbClr val="FF7517"/>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
        <p:nvSpPr>
          <p:cNvPr id="173" name="Google Shape;173;p24"/>
          <p:cNvSpPr txBox="1"/>
          <p:nvPr/>
        </p:nvSpPr>
        <p:spPr>
          <a:xfrm>
            <a:off x="457200" y="3051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pic>
        <p:nvPicPr>
          <p:cNvPr id="174" name="Google Shape;174;p24"/>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5"/>
          <p:cNvSpPr txBox="1">
            <a:spLocks noGrp="1"/>
          </p:cNvSpPr>
          <p:nvPr>
            <p:ph type="body" idx="1"/>
          </p:nvPr>
        </p:nvSpPr>
        <p:spPr>
          <a:xfrm>
            <a:off x="457200" y="1752600"/>
            <a:ext cx="8360100" cy="4933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What rights do copyright owners have?</a:t>
            </a:r>
            <a:endParaRPr/>
          </a:p>
          <a:p>
            <a:pPr marL="0" marR="0" lvl="0" indent="0" algn="l" rtl="0">
              <a:lnSpc>
                <a:spcPct val="90000"/>
              </a:lnSpc>
              <a:spcBef>
                <a:spcPts val="0"/>
              </a:spcBef>
              <a:spcAft>
                <a:spcPts val="0"/>
              </a:spcAft>
              <a:buClr>
                <a:schemeClr val="dk1"/>
              </a:buClr>
              <a:buSzPts val="3600"/>
              <a:buFont typeface="Arial"/>
              <a:buNone/>
            </a:pPr>
            <a:endParaRPr sz="1000" b="1" i="0" u="none" strike="noStrike" cap="none">
              <a:solidFill>
                <a:schemeClr val="dk1"/>
              </a:solidFill>
              <a:latin typeface="Open Sans"/>
              <a:ea typeface="Open Sans"/>
              <a:cs typeface="Open Sans"/>
              <a:sym typeface="Open Sans"/>
            </a:endParaRPr>
          </a:p>
          <a:p>
            <a:pPr marL="0" marR="0" lvl="0" indent="0" algn="l" rtl="0">
              <a:lnSpc>
                <a:spcPct val="90000"/>
              </a:lnSpc>
              <a:spcBef>
                <a:spcPts val="1320"/>
              </a:spcBef>
              <a:spcAft>
                <a:spcPts val="0"/>
              </a:spcAft>
              <a:buClr>
                <a:srgbClr val="FF6C00"/>
              </a:buClr>
              <a:buSzPts val="3600"/>
              <a:buFont typeface="Arial"/>
              <a:buNone/>
            </a:pPr>
            <a:r>
              <a:rPr lang="en-US" sz="3600" b="1" i="0" u="none" strike="noStrike" cap="none">
                <a:solidFill>
                  <a:srgbClr val="FF7517"/>
                </a:solidFill>
                <a:latin typeface="Open Sans"/>
                <a:ea typeface="Open Sans"/>
                <a:cs typeface="Open Sans"/>
                <a:sym typeface="Open Sans"/>
              </a:rPr>
              <a:t>A. To incentivize and reward creativity, three of the main rights granted to a copyright owner are the sole rights to produce or reproduce, perform in public, and publish a work for the first time.</a:t>
            </a:r>
            <a:endParaRPr sz="3600" b="1" i="0" u="none" strike="noStrike" cap="none">
              <a:solidFill>
                <a:srgbClr val="FF7517"/>
              </a:solidFill>
              <a:latin typeface="Open Sans"/>
              <a:ea typeface="Open Sans"/>
              <a:cs typeface="Open Sans"/>
              <a:sym typeface="Open Sans"/>
            </a:endParaRPr>
          </a:p>
          <a:p>
            <a:pPr marL="0" marR="0" lvl="0" indent="0" algn="l" rtl="0">
              <a:lnSpc>
                <a:spcPct val="9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sp>
        <p:nvSpPr>
          <p:cNvPr id="180" name="Google Shape;180;p25"/>
          <p:cNvSpPr txBox="1"/>
          <p:nvPr/>
        </p:nvSpPr>
        <p:spPr>
          <a:xfrm>
            <a:off x="457200" y="305118"/>
            <a:ext cx="5791200" cy="11499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pic>
        <p:nvPicPr>
          <p:cNvPr id="181" name="Google Shape;181;p25"/>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6"/>
          <p:cNvSpPr txBox="1">
            <a:spLocks noGrp="1"/>
          </p:cNvSpPr>
          <p:nvPr>
            <p:ph type="title"/>
          </p:nvPr>
        </p:nvSpPr>
        <p:spPr>
          <a:xfrm>
            <a:off x="457200" y="152718"/>
            <a:ext cx="5791200" cy="114998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2"/>
              </a:buClr>
              <a:buSzPts val="4000"/>
              <a:buFont typeface="Slabo 27px"/>
              <a:buNone/>
            </a:pPr>
            <a:r>
              <a:rPr lang="en-US" sz="4000" b="0" i="0" u="none" strike="noStrike" cap="none">
                <a:solidFill>
                  <a:schemeClr val="dk2"/>
                </a:solidFill>
                <a:latin typeface="Slabo 27px"/>
                <a:ea typeface="Slabo 27px"/>
                <a:cs typeface="Slabo 27px"/>
                <a:sym typeface="Slabo 27px"/>
              </a:rPr>
              <a:t>COPYRIGHT QUIZ</a:t>
            </a:r>
            <a:endParaRPr sz="4000" b="0" i="0" u="none" strike="noStrike" cap="none">
              <a:solidFill>
                <a:schemeClr val="dk2"/>
              </a:solidFill>
              <a:latin typeface="Slabo 27px"/>
              <a:ea typeface="Slabo 27px"/>
              <a:cs typeface="Slabo 27px"/>
              <a:sym typeface="Slabo 27px"/>
            </a:endParaRPr>
          </a:p>
        </p:txBody>
      </p:sp>
      <p:sp>
        <p:nvSpPr>
          <p:cNvPr id="187" name="Google Shape;187;p26"/>
          <p:cNvSpPr txBox="1">
            <a:spLocks noGrp="1"/>
          </p:cNvSpPr>
          <p:nvPr>
            <p:ph type="body" idx="1"/>
          </p:nvPr>
        </p:nvSpPr>
        <p:spPr>
          <a:xfrm>
            <a:off x="457200" y="1752600"/>
            <a:ext cx="8232300" cy="860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chemeClr val="dk1"/>
                </a:solidFill>
                <a:latin typeface="Open Sans"/>
                <a:ea typeface="Open Sans"/>
                <a:cs typeface="Open Sans"/>
                <a:sym typeface="Open Sans"/>
              </a:rPr>
              <a:t>Q. Does copyright protect ideas?</a:t>
            </a:r>
            <a:endParaRPr sz="20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chemeClr val="dk1"/>
              </a:buClr>
              <a:buSzPts val="3600"/>
              <a:buFont typeface="Arial"/>
              <a:buNone/>
            </a:pPr>
            <a:endParaRPr sz="3600" b="1" i="0" u="none" strike="noStrike" cap="none">
              <a:solidFill>
                <a:schemeClr val="dk1"/>
              </a:solidFill>
              <a:latin typeface="Open Sans"/>
              <a:ea typeface="Open Sans"/>
              <a:cs typeface="Open Sans"/>
              <a:sym typeface="Open Sans"/>
            </a:endParaRPr>
          </a:p>
          <a:p>
            <a:pPr marL="0" marR="0" lvl="0" indent="0" algn="l" rtl="0">
              <a:lnSpc>
                <a:spcPct val="100000"/>
              </a:lnSpc>
              <a:spcBef>
                <a:spcPts val="1320"/>
              </a:spcBef>
              <a:spcAft>
                <a:spcPts val="0"/>
              </a:spcAft>
              <a:buClr>
                <a:srgbClr val="FF6C00"/>
              </a:buClr>
              <a:buSzPts val="3600"/>
              <a:buFont typeface="Arial"/>
              <a:buNone/>
            </a:pPr>
            <a:endParaRPr sz="3600" b="1" i="0" u="none" strike="noStrike" cap="none">
              <a:solidFill>
                <a:srgbClr val="FF6C00"/>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a:p>
            <a:pPr marL="342900" marR="0" lvl="0" indent="-215900" algn="l" rtl="0">
              <a:lnSpc>
                <a:spcPct val="100000"/>
              </a:lnSpc>
              <a:spcBef>
                <a:spcPts val="1000"/>
              </a:spcBef>
              <a:spcAft>
                <a:spcPts val="0"/>
              </a:spcAft>
              <a:buClr>
                <a:schemeClr val="dk1"/>
              </a:buClr>
              <a:buSzPts val="2000"/>
              <a:buFont typeface="Arial"/>
              <a:buNone/>
            </a:pPr>
            <a:endParaRPr sz="2000" b="1" i="0" u="none" strike="noStrike" cap="none">
              <a:solidFill>
                <a:schemeClr val="dk1"/>
              </a:solidFill>
              <a:latin typeface="Open Sans"/>
              <a:ea typeface="Open Sans"/>
              <a:cs typeface="Open Sans"/>
              <a:sym typeface="Open Sans"/>
            </a:endParaRPr>
          </a:p>
        </p:txBody>
      </p:sp>
      <p:pic>
        <p:nvPicPr>
          <p:cNvPr id="188" name="Google Shape;188;p26"/>
          <p:cNvPicPr preferRelativeResize="0"/>
          <p:nvPr/>
        </p:nvPicPr>
        <p:blipFill rotWithShape="1">
          <a:blip r:embed="rId3">
            <a:alphaModFix/>
          </a:blip>
          <a:srcRect/>
          <a:stretch/>
        </p:blipFill>
        <p:spPr>
          <a:xfrm>
            <a:off x="7789902" y="305124"/>
            <a:ext cx="1027400" cy="977675"/>
          </a:xfrm>
          <a:prstGeom prst="rect">
            <a:avLst/>
          </a:prstGeom>
          <a:noFill/>
          <a:ln>
            <a:noFill/>
          </a:ln>
        </p:spPr>
      </p:pic>
    </p:spTree>
  </p:cSld>
  <p:clrMapOvr>
    <a:masterClrMapping/>
  </p:clrMapOvr>
</p:sld>
</file>

<file path=ppt/theme/theme1.xml><?xml version="1.0" encoding="utf-8"?>
<a:theme xmlns:a="http://schemas.openxmlformats.org/drawingml/2006/main" name="Essential">
  <a:themeElements>
    <a:clrScheme name="Custom 2">
      <a:dk1>
        <a:srgbClr val="000000"/>
      </a:dk1>
      <a:lt1>
        <a:srgbClr val="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1C2C64"/>
      </a:hlink>
      <a:folHlink>
        <a:srgbClr val="1C2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2813</Words>
  <Application>Microsoft Office PowerPoint</Application>
  <PresentationFormat>On-screen Show (4:3)</PresentationFormat>
  <Paragraphs>430</Paragraphs>
  <Slides>61</Slides>
  <Notes>61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Arial</vt:lpstr>
      <vt:lpstr>Open Sans</vt:lpstr>
      <vt:lpstr>Impact</vt:lpstr>
      <vt:lpstr>Slabo 27px</vt:lpstr>
      <vt:lpstr>Georgia</vt:lpstr>
      <vt:lpstr>Calibri</vt:lpstr>
      <vt:lpstr>Arial Black</vt:lpstr>
      <vt:lpstr>Noto Sans Symbols</vt:lpstr>
      <vt:lpstr>Essential</vt:lpstr>
      <vt:lpstr>PowerPoint Presentation</vt:lpstr>
      <vt:lpstr>RUNNING THE CARD GAME</vt:lpstr>
      <vt:lpstr>DISCLAIMER</vt:lpstr>
      <vt:lpstr>OVERVIEW</vt:lpstr>
      <vt:lpstr>INTRODUCTIONS</vt:lpstr>
      <vt:lpstr>PowerPoint Presentation</vt:lpstr>
      <vt:lpstr>PowerPoint Presentation</vt:lpstr>
      <vt:lpstr>PowerPoint Presentation</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THE GAME</vt:lpstr>
      <vt:lpstr>THE RULES</vt:lpstr>
      <vt:lpstr>Works and Other Subject-Matter </vt:lpstr>
      <vt:lpstr>WHY CONSIDER TYPES OF COPYRIGHT WORKS AND OTHER SUBJECT-MATTER?</vt:lpstr>
      <vt:lpstr>COPYRIGHT WORKS AND OTHER SUBJECT-MATTER</vt:lpstr>
      <vt:lpstr>COPYRIGHT WORKS AND OTHER SUBJECT-MATTER</vt:lpstr>
      <vt:lpstr>ROUND 1</vt:lpstr>
      <vt:lpstr>Usages</vt:lpstr>
      <vt:lpstr>WHY CONSIDER TYPES OF COPYRIGHT USAGE?</vt:lpstr>
      <vt:lpstr>COPYRIGHT USAGES</vt:lpstr>
      <vt:lpstr>ROUND 2</vt:lpstr>
      <vt:lpstr>ROUND 2</vt:lpstr>
      <vt:lpstr>ROUND 2</vt:lpstr>
      <vt:lpstr>Licences</vt:lpstr>
      <vt:lpstr>WHY CONSIDER TYPES OF COPYRIGHT LICENCE?</vt:lpstr>
      <vt:lpstr>COPYRIGHT LICENCES</vt:lpstr>
      <vt:lpstr>COPYRIGHT LICENCES</vt:lpstr>
      <vt:lpstr>ROUND 3</vt:lpstr>
      <vt:lpstr>ROUND 3</vt:lpstr>
      <vt:lpstr>ROUND 3</vt:lpstr>
      <vt:lpstr>Exceptions</vt:lpstr>
      <vt:lpstr>FAIR DEALING</vt:lpstr>
      <vt:lpstr>KEY EXCEPTIONS TO COPYRIGHT</vt:lpstr>
      <vt:lpstr>KEY EXCEPTIONS TO COPYRIGHT</vt:lpstr>
      <vt:lpstr>KEY EXCEPTIONS TO COPYRIGHT</vt:lpstr>
      <vt:lpstr>KEY EXCEPTIONS TO COPYRIGHT</vt:lpstr>
      <vt:lpstr>KEY EXCEPTIONS TO COPYRIGHT</vt:lpstr>
      <vt:lpstr>ROUND 4</vt:lpstr>
      <vt:lpstr>ROUND 4</vt:lpstr>
      <vt:lpstr>ROUND 4</vt:lpstr>
      <vt:lpstr>ROUND 5</vt:lpstr>
      <vt:lpstr>ROUND 5</vt:lpstr>
      <vt:lpstr>PowerPoint Presentation</vt:lpstr>
      <vt:lpstr>Canadian Copyright Card Game Group’s  3 TOP TIPS</vt:lpstr>
      <vt:lpstr>LINKS</vt:lpstr>
      <vt:lpstr>FURTHER READING</vt:lpstr>
      <vt:lpstr>CREDITS</vt:lpstr>
      <vt:lpstr>CREDITS, CHANGES and ADDITIONS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Christina Winter</dc:creator>
  <cp:lastModifiedBy>Christina Winter</cp:lastModifiedBy>
  <cp:revision>1</cp:revision>
  <dcterms:modified xsi:type="dcterms:W3CDTF">2022-06-17T18:09:28Z</dcterms:modified>
</cp:coreProperties>
</file>