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7" r:id="rId2"/>
    <p:sldId id="258" r:id="rId3"/>
    <p:sldId id="262" r:id="rId4"/>
    <p:sldId id="260" r:id="rId5"/>
    <p:sldId id="261" r:id="rId6"/>
    <p:sldId id="263" r:id="rId7"/>
    <p:sldId id="264" r:id="rId8"/>
    <p:sldId id="266" r:id="rId9"/>
    <p:sldId id="265" r:id="rId10"/>
    <p:sldId id="267" r:id="rId11"/>
    <p:sldId id="268" r:id="rId12"/>
    <p:sldId id="269" r:id="rId13"/>
    <p:sldId id="270" r:id="rId14"/>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06"/>
    <p:restoredTop sz="94643"/>
  </p:normalViewPr>
  <p:slideViewPr>
    <p:cSldViewPr snapToGrid="0" snapToObjects="1">
      <p:cViewPr varScale="1">
        <p:scale>
          <a:sx n="90" d="100"/>
          <a:sy n="90" d="100"/>
        </p:scale>
        <p:origin x="1480"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8F0E42F-E3E7-2842-B095-F8615B680D34}"/>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CA"/>
          </a:p>
        </p:txBody>
      </p:sp>
      <p:sp>
        <p:nvSpPr>
          <p:cNvPr id="3" name="Date Placeholder 2">
            <a:extLst>
              <a:ext uri="{FF2B5EF4-FFF2-40B4-BE49-F238E27FC236}">
                <a16:creationId xmlns:a16="http://schemas.microsoft.com/office/drawing/2014/main" id="{2D8A9AAF-C04D-DD4E-9C49-775E55497D2E}"/>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7BD044B-ED97-2848-B81D-7E26D4DCABA4}" type="datetimeFigureOut">
              <a:rPr lang="en-CA"/>
              <a:pPr>
                <a:defRPr/>
              </a:pPr>
              <a:t>2019-04-26</a:t>
            </a:fld>
            <a:endParaRPr lang="en-CA"/>
          </a:p>
        </p:txBody>
      </p:sp>
      <p:sp>
        <p:nvSpPr>
          <p:cNvPr id="4" name="Slide Image Placeholder 3">
            <a:extLst>
              <a:ext uri="{FF2B5EF4-FFF2-40B4-BE49-F238E27FC236}">
                <a16:creationId xmlns:a16="http://schemas.microsoft.com/office/drawing/2014/main" id="{FE30803A-634C-8344-838C-A9D14DC11E30}"/>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a:extLst>
              <a:ext uri="{FF2B5EF4-FFF2-40B4-BE49-F238E27FC236}">
                <a16:creationId xmlns:a16="http://schemas.microsoft.com/office/drawing/2014/main" id="{2C67685C-BFF3-634F-A0A1-EEDB9E204F24}"/>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a:extLst>
              <a:ext uri="{FF2B5EF4-FFF2-40B4-BE49-F238E27FC236}">
                <a16:creationId xmlns:a16="http://schemas.microsoft.com/office/drawing/2014/main" id="{F31D48A2-F8E1-9C4D-8B31-94988737A60B}"/>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CA"/>
          </a:p>
        </p:txBody>
      </p:sp>
      <p:sp>
        <p:nvSpPr>
          <p:cNvPr id="7" name="Slide Number Placeholder 6">
            <a:extLst>
              <a:ext uri="{FF2B5EF4-FFF2-40B4-BE49-F238E27FC236}">
                <a16:creationId xmlns:a16="http://schemas.microsoft.com/office/drawing/2014/main" id="{711F8F1B-E424-434D-BB58-40BE7ADD59CC}"/>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47C7DC3-A910-DE4C-AF52-FCB8E52872C4}" type="slidenum">
              <a:rPr lang="en-CA" altLang="en-US"/>
              <a:pPr/>
              <a:t>‹#›</a:t>
            </a:fld>
            <a:endParaRPr lang="en-C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Piwowar – engineering and bioinformatics</a:t>
            </a:r>
          </a:p>
          <a:p>
            <a:r>
              <a:rPr lang="en-US" dirty="0" err="1"/>
              <a:t>Priem</a:t>
            </a:r>
            <a:r>
              <a:rPr lang="en-US" dirty="0"/>
              <a:t> – information science PhD</a:t>
            </a:r>
          </a:p>
        </p:txBody>
      </p:sp>
      <p:sp>
        <p:nvSpPr>
          <p:cNvPr id="4" name="Slide Number Placeholder 3"/>
          <p:cNvSpPr>
            <a:spLocks noGrp="1"/>
          </p:cNvSpPr>
          <p:nvPr>
            <p:ph type="sldNum" sz="quarter" idx="5"/>
          </p:nvPr>
        </p:nvSpPr>
        <p:spPr/>
        <p:txBody>
          <a:bodyPr/>
          <a:lstStyle/>
          <a:p>
            <a:fld id="{747C7DC3-A910-DE4C-AF52-FCB8E52872C4}" type="slidenum">
              <a:rPr lang="en-CA" altLang="en-US" smtClean="0"/>
              <a:pPr/>
              <a:t>2</a:t>
            </a:fld>
            <a:endParaRPr lang="en-CA" altLang="en-US"/>
          </a:p>
        </p:txBody>
      </p:sp>
    </p:spTree>
    <p:extLst>
      <p:ext uri="{BB962C8B-B14F-4D97-AF65-F5344CB8AC3E}">
        <p14:creationId xmlns:p14="http://schemas.microsoft.com/office/powerpoint/2010/main" val="1439681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Piwowar – engineering and bioinformatics</a:t>
            </a:r>
          </a:p>
          <a:p>
            <a:r>
              <a:rPr lang="en-US" dirty="0" err="1"/>
              <a:t>Priem</a:t>
            </a:r>
            <a:r>
              <a:rPr lang="en-US" dirty="0"/>
              <a:t> – information science PhD</a:t>
            </a:r>
          </a:p>
        </p:txBody>
      </p:sp>
      <p:sp>
        <p:nvSpPr>
          <p:cNvPr id="4" name="Slide Number Placeholder 3"/>
          <p:cNvSpPr>
            <a:spLocks noGrp="1"/>
          </p:cNvSpPr>
          <p:nvPr>
            <p:ph type="sldNum" sz="quarter" idx="5"/>
          </p:nvPr>
        </p:nvSpPr>
        <p:spPr/>
        <p:txBody>
          <a:bodyPr/>
          <a:lstStyle/>
          <a:p>
            <a:fld id="{747C7DC3-A910-DE4C-AF52-FCB8E52872C4}" type="slidenum">
              <a:rPr lang="en-CA" altLang="en-US" smtClean="0"/>
              <a:pPr/>
              <a:t>3</a:t>
            </a:fld>
            <a:endParaRPr lang="en-CA" altLang="en-US"/>
          </a:p>
        </p:txBody>
      </p:sp>
    </p:spTree>
    <p:extLst>
      <p:ext uri="{BB962C8B-B14F-4D97-AF65-F5344CB8AC3E}">
        <p14:creationId xmlns:p14="http://schemas.microsoft.com/office/powerpoint/2010/main" val="34147601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1">
            <a:extLst>
              <a:ext uri="{FF2B5EF4-FFF2-40B4-BE49-F238E27FC236}">
                <a16:creationId xmlns:a16="http://schemas.microsoft.com/office/drawing/2014/main" id="{29890152-0EB8-CA46-8C39-E82AAC1D2190}"/>
              </a:ext>
            </a:extLst>
          </p:cNvPr>
          <p:cNvPicPr>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362575"/>
            <a:ext cx="6056313"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a:extLst>
              <a:ext uri="{FF2B5EF4-FFF2-40B4-BE49-F238E27FC236}">
                <a16:creationId xmlns:a16="http://schemas.microsoft.com/office/drawing/2014/main" id="{5F0BFA73-21A2-8341-B6AD-987C2389101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470650" y="5618163"/>
            <a:ext cx="2078038"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Placeholder 21"/>
          <p:cNvSpPr>
            <a:spLocks noGrp="1"/>
          </p:cNvSpPr>
          <p:nvPr>
            <p:ph type="body" sz="quarter" idx="10"/>
          </p:nvPr>
        </p:nvSpPr>
        <p:spPr>
          <a:xfrm>
            <a:off x="727075" y="1214584"/>
            <a:ext cx="7461250" cy="1883902"/>
          </a:xfrm>
          <a:prstGeom prst="rect">
            <a:avLst/>
          </a:prstGeom>
        </p:spPr>
        <p:txBody>
          <a:bodyPr vert="horz"/>
          <a:lstStyle>
            <a:lvl1pPr marL="0" indent="0">
              <a:lnSpc>
                <a:spcPts val="6000"/>
              </a:lnSpc>
              <a:spcBef>
                <a:spcPts val="0"/>
              </a:spcBef>
              <a:defRPr sz="4600" b="0" baseline="0">
                <a:solidFill>
                  <a:srgbClr val="000000"/>
                </a:solidFill>
                <a:latin typeface="Arial"/>
                <a:cs typeface="Arial"/>
              </a:defRPr>
            </a:lvl1pPr>
            <a:lvl2pPr>
              <a:lnSpc>
                <a:spcPts val="6400"/>
              </a:lnSpc>
              <a:spcBef>
                <a:spcPts val="0"/>
              </a:spcBef>
              <a:defRPr sz="5800">
                <a:latin typeface="Arial"/>
                <a:cs typeface="Arial"/>
              </a:defRPr>
            </a:lvl2pPr>
            <a:lvl3pPr>
              <a:lnSpc>
                <a:spcPts val="6400"/>
              </a:lnSpc>
              <a:spcBef>
                <a:spcPts val="0"/>
              </a:spcBef>
              <a:defRPr sz="5800">
                <a:latin typeface="NewsGoth Cn BT"/>
                <a:cs typeface="NewsGoth Cn BT"/>
              </a:defRPr>
            </a:lvl3pPr>
            <a:lvl4pPr>
              <a:lnSpc>
                <a:spcPts val="6400"/>
              </a:lnSpc>
              <a:spcBef>
                <a:spcPts val="0"/>
              </a:spcBef>
              <a:defRPr sz="5800">
                <a:latin typeface="NewsGoth Cn BT"/>
                <a:cs typeface="NewsGoth Cn BT"/>
              </a:defRPr>
            </a:lvl4pPr>
            <a:lvl5pPr>
              <a:lnSpc>
                <a:spcPts val="6400"/>
              </a:lnSpc>
              <a:spcBef>
                <a:spcPts val="0"/>
              </a:spcBef>
              <a:defRPr sz="5800">
                <a:latin typeface="NewsGoth Cn BT"/>
                <a:cs typeface="NewsGoth Cn BT"/>
              </a:defRPr>
            </a:lvl5pPr>
          </a:lstStyle>
          <a:p>
            <a:pPr lvl="0"/>
            <a:r>
              <a:rPr lang="en-CA"/>
              <a:t>Click to edit Master text styles</a:t>
            </a:r>
          </a:p>
        </p:txBody>
      </p:sp>
      <p:sp>
        <p:nvSpPr>
          <p:cNvPr id="3" name="Text Placeholder 2"/>
          <p:cNvSpPr>
            <a:spLocks noGrp="1"/>
          </p:cNvSpPr>
          <p:nvPr>
            <p:ph type="body" sz="quarter" idx="11"/>
          </p:nvPr>
        </p:nvSpPr>
        <p:spPr>
          <a:xfrm>
            <a:off x="727075" y="3262524"/>
            <a:ext cx="7461250" cy="1390650"/>
          </a:xfrm>
          <a:prstGeom prst="rect">
            <a:avLst/>
          </a:prstGeom>
        </p:spPr>
        <p:txBody>
          <a:bodyPr vert="horz"/>
          <a:lstStyle>
            <a:lvl1pPr>
              <a:lnSpc>
                <a:spcPts val="3400"/>
              </a:lnSpc>
              <a:spcBef>
                <a:spcPts val="0"/>
              </a:spcBef>
              <a:defRPr sz="2400" spc="0" baseline="0">
                <a:latin typeface="Arial"/>
                <a:cs typeface="Arial"/>
              </a:defRPr>
            </a:lvl1pPr>
            <a:lvl2pPr>
              <a:lnSpc>
                <a:spcPts val="3400"/>
              </a:lnSpc>
              <a:spcBef>
                <a:spcPts val="0"/>
              </a:spcBef>
              <a:defRPr sz="2400" spc="0">
                <a:latin typeface="Arial"/>
                <a:cs typeface="Arial"/>
              </a:defRPr>
            </a:lvl2pPr>
            <a:lvl3pPr>
              <a:lnSpc>
                <a:spcPts val="3200"/>
              </a:lnSpc>
              <a:spcBef>
                <a:spcPts val="0"/>
              </a:spcBef>
              <a:defRPr sz="2400">
                <a:latin typeface="News Gothic MT"/>
                <a:cs typeface="News Gothic MT"/>
              </a:defRPr>
            </a:lvl3pPr>
            <a:lvl4pPr>
              <a:lnSpc>
                <a:spcPts val="3200"/>
              </a:lnSpc>
              <a:spcBef>
                <a:spcPts val="0"/>
              </a:spcBef>
              <a:defRPr sz="2400">
                <a:latin typeface="News Gothic MT"/>
                <a:cs typeface="News Gothic MT"/>
              </a:defRPr>
            </a:lvl4pPr>
            <a:lvl5pPr>
              <a:lnSpc>
                <a:spcPts val="3200"/>
              </a:lnSpc>
              <a:spcBef>
                <a:spcPts val="0"/>
              </a:spcBef>
              <a:defRPr sz="2400">
                <a:latin typeface="News Gothic MT"/>
                <a:cs typeface="News Gothic MT"/>
              </a:defRPr>
            </a:lvl5pPr>
          </a:lstStyle>
          <a:p>
            <a:pPr lvl="0"/>
            <a:r>
              <a:rPr lang="en-CA" dirty="0"/>
              <a:t>Click to edit Master text styles</a:t>
            </a:r>
          </a:p>
          <a:p>
            <a:pPr lvl="1"/>
            <a:r>
              <a:rPr lang="en-CA" dirty="0"/>
              <a:t>Second level</a:t>
            </a:r>
          </a:p>
        </p:txBody>
      </p:sp>
      <p:sp>
        <p:nvSpPr>
          <p:cNvPr id="9" name="Text Placeholder 8"/>
          <p:cNvSpPr>
            <a:spLocks noGrp="1"/>
          </p:cNvSpPr>
          <p:nvPr>
            <p:ph type="body" sz="quarter" idx="12"/>
          </p:nvPr>
        </p:nvSpPr>
        <p:spPr>
          <a:xfrm>
            <a:off x="727075" y="5780229"/>
            <a:ext cx="5140850" cy="669925"/>
          </a:xfrm>
          <a:prstGeom prst="rect">
            <a:avLst/>
          </a:prstGeom>
        </p:spPr>
        <p:txBody>
          <a:bodyPr vert="horz"/>
          <a:lstStyle>
            <a:lvl1pPr>
              <a:lnSpc>
                <a:spcPts val="2100"/>
              </a:lnSpc>
              <a:spcBef>
                <a:spcPts val="0"/>
              </a:spcBef>
              <a:defRPr sz="2000" b="1" baseline="0">
                <a:latin typeface="Arial"/>
                <a:cs typeface="Arial"/>
              </a:defRPr>
            </a:lvl1pPr>
            <a:lvl2pPr>
              <a:lnSpc>
                <a:spcPts val="2100"/>
              </a:lnSpc>
              <a:spcBef>
                <a:spcPts val="0"/>
              </a:spcBef>
              <a:defRPr sz="1700" b="1">
                <a:latin typeface="News Gothic MT"/>
                <a:cs typeface="News Gothic MT"/>
              </a:defRPr>
            </a:lvl2pPr>
            <a:lvl3pPr>
              <a:lnSpc>
                <a:spcPts val="2100"/>
              </a:lnSpc>
              <a:spcBef>
                <a:spcPts val="0"/>
              </a:spcBef>
              <a:defRPr sz="1700" b="1">
                <a:latin typeface="News Gothic MT"/>
                <a:cs typeface="News Gothic MT"/>
              </a:defRPr>
            </a:lvl3pPr>
            <a:lvl4pPr>
              <a:lnSpc>
                <a:spcPts val="2100"/>
              </a:lnSpc>
              <a:spcBef>
                <a:spcPts val="0"/>
              </a:spcBef>
              <a:defRPr sz="1700" b="1">
                <a:latin typeface="News Gothic MT"/>
                <a:cs typeface="News Gothic MT"/>
              </a:defRPr>
            </a:lvl4pPr>
            <a:lvl5pPr>
              <a:lnSpc>
                <a:spcPts val="2100"/>
              </a:lnSpc>
              <a:spcBef>
                <a:spcPts val="0"/>
              </a:spcBef>
              <a:defRPr sz="1700" b="1">
                <a:latin typeface="News Gothic MT"/>
                <a:cs typeface="News Gothic MT"/>
              </a:defRPr>
            </a:lvl5pPr>
          </a:lstStyle>
          <a:p>
            <a:pPr lvl="0"/>
            <a:r>
              <a:rPr lang="en-CA" dirty="0"/>
              <a:t>Click to edit Master text styles</a:t>
            </a:r>
          </a:p>
        </p:txBody>
      </p:sp>
    </p:spTree>
    <p:extLst>
      <p:ext uri="{BB962C8B-B14F-4D97-AF65-F5344CB8AC3E}">
        <p14:creationId xmlns:p14="http://schemas.microsoft.com/office/powerpoint/2010/main" val="2804477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5" name="Picture 1" descr="bg.jpg">
            <a:extLst>
              <a:ext uri="{FF2B5EF4-FFF2-40B4-BE49-F238E27FC236}">
                <a16:creationId xmlns:a16="http://schemas.microsoft.com/office/drawing/2014/main" id="{4DC82C52-8FC8-BA4C-A98A-A9067A4DC3C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78C148EC-7747-4145-AB93-A288E3A0F3AC}"/>
              </a:ext>
            </a:extLst>
          </p:cNvPr>
          <p:cNvSpPr/>
          <p:nvPr userDrawn="1"/>
        </p:nvSpPr>
        <p:spPr>
          <a:xfrm>
            <a:off x="0" y="5360988"/>
            <a:ext cx="6046788" cy="1169987"/>
          </a:xfrm>
          <a:prstGeom prst="rect">
            <a:avLst/>
          </a:prstGeom>
          <a:solidFill>
            <a:srgbClr val="FEC52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30ADB1A2-E136-6A4E-9D5B-8CA42E0645AF}"/>
              </a:ext>
            </a:extLst>
          </p:cNvPr>
          <p:cNvSpPr/>
          <p:nvPr userDrawn="1"/>
        </p:nvSpPr>
        <p:spPr>
          <a:xfrm>
            <a:off x="6038850" y="5362575"/>
            <a:ext cx="3105150" cy="11699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8" name="Picture 4">
            <a:extLst>
              <a:ext uri="{FF2B5EF4-FFF2-40B4-BE49-F238E27FC236}">
                <a16:creationId xmlns:a16="http://schemas.microsoft.com/office/drawing/2014/main" id="{72A70C77-3036-CC42-B296-5594FEA4E4E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470650" y="5618163"/>
            <a:ext cx="2078038"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21"/>
          <p:cNvSpPr>
            <a:spLocks noGrp="1"/>
          </p:cNvSpPr>
          <p:nvPr>
            <p:ph type="body" sz="quarter" idx="10"/>
          </p:nvPr>
        </p:nvSpPr>
        <p:spPr>
          <a:xfrm>
            <a:off x="727075" y="1214584"/>
            <a:ext cx="7461250" cy="1883902"/>
          </a:xfrm>
          <a:prstGeom prst="rect">
            <a:avLst/>
          </a:prstGeom>
        </p:spPr>
        <p:txBody>
          <a:bodyPr vert="horz"/>
          <a:lstStyle>
            <a:lvl1pPr marL="0" indent="0">
              <a:lnSpc>
                <a:spcPts val="6000"/>
              </a:lnSpc>
              <a:spcBef>
                <a:spcPts val="0"/>
              </a:spcBef>
              <a:defRPr sz="4600" b="0" baseline="0">
                <a:solidFill>
                  <a:srgbClr val="FEC52B"/>
                </a:solidFill>
                <a:latin typeface="Arial"/>
                <a:cs typeface="Arial"/>
              </a:defRPr>
            </a:lvl1pPr>
            <a:lvl2pPr>
              <a:lnSpc>
                <a:spcPts val="6400"/>
              </a:lnSpc>
              <a:spcBef>
                <a:spcPts val="0"/>
              </a:spcBef>
              <a:defRPr sz="5800">
                <a:latin typeface="Arial"/>
                <a:cs typeface="Arial"/>
              </a:defRPr>
            </a:lvl2pPr>
            <a:lvl3pPr>
              <a:lnSpc>
                <a:spcPts val="6400"/>
              </a:lnSpc>
              <a:spcBef>
                <a:spcPts val="0"/>
              </a:spcBef>
              <a:defRPr sz="5800">
                <a:latin typeface="NewsGoth Cn BT"/>
                <a:cs typeface="NewsGoth Cn BT"/>
              </a:defRPr>
            </a:lvl3pPr>
            <a:lvl4pPr>
              <a:lnSpc>
                <a:spcPts val="6400"/>
              </a:lnSpc>
              <a:spcBef>
                <a:spcPts val="0"/>
              </a:spcBef>
              <a:defRPr sz="5800">
                <a:latin typeface="NewsGoth Cn BT"/>
                <a:cs typeface="NewsGoth Cn BT"/>
              </a:defRPr>
            </a:lvl4pPr>
            <a:lvl5pPr>
              <a:lnSpc>
                <a:spcPts val="6400"/>
              </a:lnSpc>
              <a:spcBef>
                <a:spcPts val="0"/>
              </a:spcBef>
              <a:defRPr sz="5800">
                <a:latin typeface="NewsGoth Cn BT"/>
                <a:cs typeface="NewsGoth Cn BT"/>
              </a:defRPr>
            </a:lvl5pPr>
          </a:lstStyle>
          <a:p>
            <a:pPr lvl="0"/>
            <a:r>
              <a:rPr lang="en-CA"/>
              <a:t>Click to edit Master text styles</a:t>
            </a:r>
          </a:p>
        </p:txBody>
      </p:sp>
      <p:sp>
        <p:nvSpPr>
          <p:cNvPr id="11" name="Text Placeholder 2"/>
          <p:cNvSpPr>
            <a:spLocks noGrp="1"/>
          </p:cNvSpPr>
          <p:nvPr>
            <p:ph type="body" sz="quarter" idx="11"/>
          </p:nvPr>
        </p:nvSpPr>
        <p:spPr>
          <a:xfrm>
            <a:off x="727075" y="3262524"/>
            <a:ext cx="7461250" cy="1390650"/>
          </a:xfrm>
          <a:prstGeom prst="rect">
            <a:avLst/>
          </a:prstGeom>
        </p:spPr>
        <p:txBody>
          <a:bodyPr vert="horz"/>
          <a:lstStyle>
            <a:lvl1pPr>
              <a:lnSpc>
                <a:spcPts val="3400"/>
              </a:lnSpc>
              <a:spcBef>
                <a:spcPts val="0"/>
              </a:spcBef>
              <a:defRPr sz="2400" spc="0" baseline="0">
                <a:solidFill>
                  <a:schemeClr val="bg1"/>
                </a:solidFill>
                <a:latin typeface="Arial"/>
                <a:cs typeface="Arial"/>
              </a:defRPr>
            </a:lvl1pPr>
            <a:lvl2pPr>
              <a:lnSpc>
                <a:spcPts val="3400"/>
              </a:lnSpc>
              <a:spcBef>
                <a:spcPts val="0"/>
              </a:spcBef>
              <a:defRPr sz="2400" spc="0">
                <a:solidFill>
                  <a:schemeClr val="bg1"/>
                </a:solidFill>
                <a:latin typeface="Arial"/>
                <a:cs typeface="Arial"/>
              </a:defRPr>
            </a:lvl2pPr>
            <a:lvl3pPr>
              <a:lnSpc>
                <a:spcPts val="3200"/>
              </a:lnSpc>
              <a:spcBef>
                <a:spcPts val="0"/>
              </a:spcBef>
              <a:defRPr sz="2400">
                <a:latin typeface="News Gothic MT"/>
                <a:cs typeface="News Gothic MT"/>
              </a:defRPr>
            </a:lvl3pPr>
            <a:lvl4pPr>
              <a:lnSpc>
                <a:spcPts val="3200"/>
              </a:lnSpc>
              <a:spcBef>
                <a:spcPts val="0"/>
              </a:spcBef>
              <a:defRPr sz="2400">
                <a:latin typeface="News Gothic MT"/>
                <a:cs typeface="News Gothic MT"/>
              </a:defRPr>
            </a:lvl4pPr>
            <a:lvl5pPr>
              <a:lnSpc>
                <a:spcPts val="3200"/>
              </a:lnSpc>
              <a:spcBef>
                <a:spcPts val="0"/>
              </a:spcBef>
              <a:defRPr sz="2400">
                <a:latin typeface="News Gothic MT"/>
                <a:cs typeface="News Gothic MT"/>
              </a:defRPr>
            </a:lvl5pPr>
          </a:lstStyle>
          <a:p>
            <a:pPr lvl="0"/>
            <a:r>
              <a:rPr lang="en-CA" dirty="0"/>
              <a:t>Click to edit Master text styles</a:t>
            </a:r>
          </a:p>
          <a:p>
            <a:pPr lvl="1"/>
            <a:r>
              <a:rPr lang="en-CA" dirty="0"/>
              <a:t>Second level</a:t>
            </a:r>
          </a:p>
        </p:txBody>
      </p:sp>
      <p:sp>
        <p:nvSpPr>
          <p:cNvPr id="12" name="Text Placeholder 8"/>
          <p:cNvSpPr>
            <a:spLocks noGrp="1"/>
          </p:cNvSpPr>
          <p:nvPr>
            <p:ph type="body" sz="quarter" idx="12"/>
          </p:nvPr>
        </p:nvSpPr>
        <p:spPr>
          <a:xfrm>
            <a:off x="727075" y="5780229"/>
            <a:ext cx="5140850" cy="669925"/>
          </a:xfrm>
          <a:prstGeom prst="rect">
            <a:avLst/>
          </a:prstGeom>
        </p:spPr>
        <p:txBody>
          <a:bodyPr vert="horz"/>
          <a:lstStyle>
            <a:lvl1pPr>
              <a:lnSpc>
                <a:spcPts val="2100"/>
              </a:lnSpc>
              <a:spcBef>
                <a:spcPts val="0"/>
              </a:spcBef>
              <a:defRPr sz="2000" b="1" baseline="0">
                <a:latin typeface="Arial"/>
                <a:cs typeface="Arial"/>
              </a:defRPr>
            </a:lvl1pPr>
            <a:lvl2pPr>
              <a:lnSpc>
                <a:spcPts val="2100"/>
              </a:lnSpc>
              <a:spcBef>
                <a:spcPts val="0"/>
              </a:spcBef>
              <a:defRPr sz="1700" b="1">
                <a:latin typeface="News Gothic MT"/>
                <a:cs typeface="News Gothic MT"/>
              </a:defRPr>
            </a:lvl2pPr>
            <a:lvl3pPr>
              <a:lnSpc>
                <a:spcPts val="2100"/>
              </a:lnSpc>
              <a:spcBef>
                <a:spcPts val="0"/>
              </a:spcBef>
              <a:defRPr sz="1700" b="1">
                <a:latin typeface="News Gothic MT"/>
                <a:cs typeface="News Gothic MT"/>
              </a:defRPr>
            </a:lvl3pPr>
            <a:lvl4pPr>
              <a:lnSpc>
                <a:spcPts val="2100"/>
              </a:lnSpc>
              <a:spcBef>
                <a:spcPts val="0"/>
              </a:spcBef>
              <a:defRPr sz="1700" b="1">
                <a:latin typeface="News Gothic MT"/>
                <a:cs typeface="News Gothic MT"/>
              </a:defRPr>
            </a:lvl4pPr>
            <a:lvl5pPr>
              <a:lnSpc>
                <a:spcPts val="2100"/>
              </a:lnSpc>
              <a:spcBef>
                <a:spcPts val="0"/>
              </a:spcBef>
              <a:defRPr sz="1700" b="1">
                <a:latin typeface="News Gothic MT"/>
                <a:cs typeface="News Gothic MT"/>
              </a:defRPr>
            </a:lvl5pPr>
          </a:lstStyle>
          <a:p>
            <a:pPr lvl="0"/>
            <a:r>
              <a:rPr lang="en-CA" dirty="0"/>
              <a:t>Click to edit Master text styles</a:t>
            </a:r>
          </a:p>
        </p:txBody>
      </p:sp>
    </p:spTree>
    <p:extLst>
      <p:ext uri="{BB962C8B-B14F-4D97-AF65-F5344CB8AC3E}">
        <p14:creationId xmlns:p14="http://schemas.microsoft.com/office/powerpoint/2010/main" val="8998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C74A3989-492D-1644-B44B-FBC671F3DE62}"/>
              </a:ext>
            </a:extLst>
          </p:cNvPr>
          <p:cNvPicPr>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430963"/>
            <a:ext cx="6954838" cy="8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a:extLst>
              <a:ext uri="{FF2B5EF4-FFF2-40B4-BE49-F238E27FC236}">
                <a16:creationId xmlns:a16="http://schemas.microsoft.com/office/drawing/2014/main" id="{23C46D15-F13E-4248-9511-418B447BC9D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72338" y="6199188"/>
            <a:ext cx="154146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1"/>
          </p:nvPr>
        </p:nvSpPr>
        <p:spPr>
          <a:xfrm>
            <a:off x="675235" y="1800164"/>
            <a:ext cx="7774352" cy="3917316"/>
          </a:xfrm>
          <a:prstGeom prst="rect">
            <a:avLst/>
          </a:prstGeom>
        </p:spPr>
        <p:txBody>
          <a:bodyPr vert="horz"/>
          <a:lstStyle>
            <a:lvl1pPr marL="342900" indent="-342900">
              <a:lnSpc>
                <a:spcPts val="3200"/>
              </a:lnSpc>
              <a:spcBef>
                <a:spcPts val="0"/>
              </a:spcBef>
              <a:buFont typeface="Arial"/>
              <a:buChar char="•"/>
              <a:defRPr sz="2200" baseline="0">
                <a:latin typeface="Arial"/>
                <a:cs typeface="Arial"/>
              </a:defRPr>
            </a:lvl1pPr>
            <a:lvl2pPr>
              <a:lnSpc>
                <a:spcPts val="3200"/>
              </a:lnSpc>
              <a:spcBef>
                <a:spcPts val="0"/>
              </a:spcBef>
              <a:defRPr sz="2200">
                <a:latin typeface="Arial"/>
                <a:cs typeface="Arial"/>
              </a:defRPr>
            </a:lvl2pPr>
            <a:lvl3pPr>
              <a:lnSpc>
                <a:spcPts val="3200"/>
              </a:lnSpc>
              <a:spcBef>
                <a:spcPts val="0"/>
              </a:spcBef>
              <a:defRPr sz="2400">
                <a:latin typeface="News Gothic MT"/>
                <a:cs typeface="News Gothic MT"/>
              </a:defRPr>
            </a:lvl3pPr>
            <a:lvl4pPr>
              <a:lnSpc>
                <a:spcPts val="3200"/>
              </a:lnSpc>
              <a:spcBef>
                <a:spcPts val="0"/>
              </a:spcBef>
              <a:defRPr sz="2400">
                <a:latin typeface="News Gothic MT"/>
                <a:cs typeface="News Gothic MT"/>
              </a:defRPr>
            </a:lvl4pPr>
            <a:lvl5pPr>
              <a:lnSpc>
                <a:spcPts val="3200"/>
              </a:lnSpc>
              <a:spcBef>
                <a:spcPts val="0"/>
              </a:spcBef>
              <a:defRPr sz="2400">
                <a:latin typeface="News Gothic MT"/>
                <a:cs typeface="News Gothic MT"/>
              </a:defRPr>
            </a:lvl5pPr>
          </a:lstStyle>
          <a:p>
            <a:pPr lvl="0"/>
            <a:r>
              <a:rPr lang="en-CA" dirty="0"/>
              <a:t>Click to edit Master text styles</a:t>
            </a:r>
          </a:p>
          <a:p>
            <a:pPr lvl="1"/>
            <a:r>
              <a:rPr lang="en-CA" dirty="0"/>
              <a:t>Second level</a:t>
            </a:r>
          </a:p>
        </p:txBody>
      </p:sp>
      <p:sp>
        <p:nvSpPr>
          <p:cNvPr id="10" name="Text Placeholder 9"/>
          <p:cNvSpPr>
            <a:spLocks noGrp="1"/>
          </p:cNvSpPr>
          <p:nvPr>
            <p:ph type="body" sz="quarter" idx="12"/>
          </p:nvPr>
        </p:nvSpPr>
        <p:spPr>
          <a:xfrm>
            <a:off x="675235" y="734000"/>
            <a:ext cx="7774352" cy="820738"/>
          </a:xfrm>
          <a:prstGeom prst="rect">
            <a:avLst/>
          </a:prstGeom>
        </p:spPr>
        <p:txBody>
          <a:bodyPr vert="horz"/>
          <a:lstStyle>
            <a:lvl1pPr>
              <a:defRPr sz="4000" baseline="0">
                <a:latin typeface="Arial"/>
                <a:cs typeface="Arial"/>
              </a:defRPr>
            </a:lvl1pPr>
            <a:lvl2pPr>
              <a:defRPr sz="4600">
                <a:latin typeface="NewsGoth Cn BT"/>
                <a:cs typeface="NewsGoth Cn BT"/>
              </a:defRPr>
            </a:lvl2pPr>
            <a:lvl3pPr>
              <a:defRPr sz="4600">
                <a:latin typeface="NewsGoth Cn BT"/>
                <a:cs typeface="NewsGoth Cn BT"/>
              </a:defRPr>
            </a:lvl3pPr>
            <a:lvl4pPr>
              <a:defRPr sz="4600">
                <a:latin typeface="NewsGoth Cn BT"/>
                <a:cs typeface="NewsGoth Cn BT"/>
              </a:defRPr>
            </a:lvl4pPr>
            <a:lvl5pPr>
              <a:defRPr sz="4600">
                <a:latin typeface="NewsGoth Cn BT"/>
                <a:cs typeface="NewsGoth Cn BT"/>
              </a:defRPr>
            </a:lvl5pPr>
          </a:lstStyle>
          <a:p>
            <a:pPr lvl="0"/>
            <a:r>
              <a:rPr lang="en-CA" dirty="0"/>
              <a:t>Click to edit</a:t>
            </a:r>
          </a:p>
        </p:txBody>
      </p:sp>
      <p:sp>
        <p:nvSpPr>
          <p:cNvPr id="6" name="Slide Number Placeholder 12">
            <a:extLst>
              <a:ext uri="{FF2B5EF4-FFF2-40B4-BE49-F238E27FC236}">
                <a16:creationId xmlns:a16="http://schemas.microsoft.com/office/drawing/2014/main" id="{15DA9C93-4216-F147-81D7-516E966C8E53}"/>
              </a:ext>
            </a:extLst>
          </p:cNvPr>
          <p:cNvSpPr>
            <a:spLocks noGrp="1"/>
          </p:cNvSpPr>
          <p:nvPr>
            <p:ph type="sldNum" sz="quarter" idx="13"/>
          </p:nvPr>
        </p:nvSpPr>
        <p:spPr>
          <a:xfrm>
            <a:off x="4821238" y="6081713"/>
            <a:ext cx="2133600" cy="365125"/>
          </a:xfrm>
        </p:spPr>
        <p:txBody>
          <a:bodyPr/>
          <a:lstStyle>
            <a:lvl1pPr>
              <a:defRPr>
                <a:latin typeface="Arial" panose="020B0604020202020204" pitchFamily="34" charset="0"/>
                <a:cs typeface="Arial" panose="020B0604020202020204" pitchFamily="34" charset="0"/>
              </a:defRPr>
            </a:lvl1pPr>
          </a:lstStyle>
          <a:p>
            <a:fld id="{C3681801-5E18-B54A-ACEA-6D543229BA2D}" type="slidenum">
              <a:rPr lang="en-CA" altLang="en-US"/>
              <a:pPr/>
              <a:t>‹#›</a:t>
            </a:fld>
            <a:endParaRPr lang="en-CA" altLang="en-US"/>
          </a:p>
        </p:txBody>
      </p:sp>
    </p:spTree>
    <p:extLst>
      <p:ext uri="{BB962C8B-B14F-4D97-AF65-F5344CB8AC3E}">
        <p14:creationId xmlns:p14="http://schemas.microsoft.com/office/powerpoint/2010/main" val="546283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1">
            <a:extLst>
              <a:ext uri="{FF2B5EF4-FFF2-40B4-BE49-F238E27FC236}">
                <a16:creationId xmlns:a16="http://schemas.microsoft.com/office/drawing/2014/main" id="{1A7B0ADE-94CF-C84C-961D-E8A16C7EAB04}"/>
              </a:ext>
            </a:extLst>
          </p:cNvPr>
          <p:cNvPicPr>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430963"/>
            <a:ext cx="6954838" cy="8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a:extLst>
              <a:ext uri="{FF2B5EF4-FFF2-40B4-BE49-F238E27FC236}">
                <a16:creationId xmlns:a16="http://schemas.microsoft.com/office/drawing/2014/main" id="{340C91EA-40F7-744C-A9C6-F3AC3346D7E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72338" y="6199188"/>
            <a:ext cx="154146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1"/>
          </p:nvPr>
        </p:nvSpPr>
        <p:spPr>
          <a:xfrm>
            <a:off x="675235" y="1843364"/>
            <a:ext cx="4396245" cy="3917316"/>
          </a:xfrm>
          <a:prstGeom prst="rect">
            <a:avLst/>
          </a:prstGeom>
        </p:spPr>
        <p:txBody>
          <a:bodyPr vert="horz"/>
          <a:lstStyle>
            <a:lvl1pPr marL="0" indent="0">
              <a:lnSpc>
                <a:spcPts val="3200"/>
              </a:lnSpc>
              <a:spcBef>
                <a:spcPts val="0"/>
              </a:spcBef>
              <a:buFont typeface="Arial"/>
              <a:buNone/>
              <a:defRPr sz="2200" baseline="0">
                <a:latin typeface="Arial"/>
                <a:cs typeface="Arial"/>
              </a:defRPr>
            </a:lvl1pPr>
            <a:lvl2pPr marL="457200" indent="0">
              <a:lnSpc>
                <a:spcPts val="3200"/>
              </a:lnSpc>
              <a:spcBef>
                <a:spcPts val="0"/>
              </a:spcBef>
              <a:buNone/>
              <a:defRPr sz="2400">
                <a:latin typeface="News Gothic MT"/>
                <a:cs typeface="News Gothic MT"/>
              </a:defRPr>
            </a:lvl2pPr>
            <a:lvl3pPr>
              <a:lnSpc>
                <a:spcPts val="3200"/>
              </a:lnSpc>
              <a:spcBef>
                <a:spcPts val="0"/>
              </a:spcBef>
              <a:defRPr sz="2400">
                <a:latin typeface="News Gothic MT"/>
                <a:cs typeface="News Gothic MT"/>
              </a:defRPr>
            </a:lvl3pPr>
            <a:lvl4pPr>
              <a:lnSpc>
                <a:spcPts val="3200"/>
              </a:lnSpc>
              <a:spcBef>
                <a:spcPts val="0"/>
              </a:spcBef>
              <a:defRPr sz="2400">
                <a:latin typeface="News Gothic MT"/>
                <a:cs typeface="News Gothic MT"/>
              </a:defRPr>
            </a:lvl4pPr>
            <a:lvl5pPr>
              <a:lnSpc>
                <a:spcPts val="3200"/>
              </a:lnSpc>
              <a:spcBef>
                <a:spcPts val="0"/>
              </a:spcBef>
              <a:defRPr sz="2400">
                <a:latin typeface="News Gothic MT"/>
                <a:cs typeface="News Gothic MT"/>
              </a:defRPr>
            </a:lvl5pPr>
          </a:lstStyle>
          <a:p>
            <a:pPr lvl="0"/>
            <a:r>
              <a:rPr lang="en-CA" dirty="0"/>
              <a:t>Click to edit Master text styles</a:t>
            </a:r>
          </a:p>
        </p:txBody>
      </p:sp>
      <p:sp>
        <p:nvSpPr>
          <p:cNvPr id="11" name="Picture Placeholder 7"/>
          <p:cNvSpPr>
            <a:spLocks noGrp="1"/>
          </p:cNvSpPr>
          <p:nvPr>
            <p:ph type="pic" sz="quarter" idx="13"/>
          </p:nvPr>
        </p:nvSpPr>
        <p:spPr>
          <a:xfrm>
            <a:off x="5351463" y="1843050"/>
            <a:ext cx="3492500" cy="3851275"/>
          </a:xfrm>
          <a:prstGeom prst="rect">
            <a:avLst/>
          </a:prstGeom>
        </p:spPr>
        <p:txBody>
          <a:bodyPr vert="horz"/>
          <a:lstStyle/>
          <a:p>
            <a:pPr lvl="0"/>
            <a:endParaRPr lang="en-US" noProof="0"/>
          </a:p>
        </p:txBody>
      </p:sp>
      <p:sp>
        <p:nvSpPr>
          <p:cNvPr id="8" name="Text Placeholder 9"/>
          <p:cNvSpPr>
            <a:spLocks noGrp="1"/>
          </p:cNvSpPr>
          <p:nvPr>
            <p:ph type="body" sz="quarter" idx="12"/>
          </p:nvPr>
        </p:nvSpPr>
        <p:spPr>
          <a:xfrm>
            <a:off x="675235" y="734000"/>
            <a:ext cx="7774352" cy="820738"/>
          </a:xfrm>
          <a:prstGeom prst="rect">
            <a:avLst/>
          </a:prstGeom>
        </p:spPr>
        <p:txBody>
          <a:bodyPr vert="horz"/>
          <a:lstStyle>
            <a:lvl1pPr>
              <a:defRPr sz="4000" baseline="0">
                <a:latin typeface="Arial"/>
                <a:cs typeface="Arial"/>
              </a:defRPr>
            </a:lvl1pPr>
            <a:lvl2pPr>
              <a:defRPr sz="4600">
                <a:latin typeface="NewsGoth Cn BT"/>
                <a:cs typeface="NewsGoth Cn BT"/>
              </a:defRPr>
            </a:lvl2pPr>
            <a:lvl3pPr>
              <a:defRPr sz="4600">
                <a:latin typeface="NewsGoth Cn BT"/>
                <a:cs typeface="NewsGoth Cn BT"/>
              </a:defRPr>
            </a:lvl3pPr>
            <a:lvl4pPr>
              <a:defRPr sz="4600">
                <a:latin typeface="NewsGoth Cn BT"/>
                <a:cs typeface="NewsGoth Cn BT"/>
              </a:defRPr>
            </a:lvl4pPr>
            <a:lvl5pPr>
              <a:defRPr sz="4600">
                <a:latin typeface="NewsGoth Cn BT"/>
                <a:cs typeface="NewsGoth Cn BT"/>
              </a:defRPr>
            </a:lvl5pPr>
          </a:lstStyle>
          <a:p>
            <a:pPr lvl="0"/>
            <a:r>
              <a:rPr lang="en-CA" dirty="0"/>
              <a:t>Click to edit</a:t>
            </a:r>
          </a:p>
        </p:txBody>
      </p:sp>
      <p:sp>
        <p:nvSpPr>
          <p:cNvPr id="7" name="Slide Number Placeholder 12">
            <a:extLst>
              <a:ext uri="{FF2B5EF4-FFF2-40B4-BE49-F238E27FC236}">
                <a16:creationId xmlns:a16="http://schemas.microsoft.com/office/drawing/2014/main" id="{0659D884-EBE9-A247-9E8E-036A09429322}"/>
              </a:ext>
            </a:extLst>
          </p:cNvPr>
          <p:cNvSpPr>
            <a:spLocks noGrp="1"/>
          </p:cNvSpPr>
          <p:nvPr>
            <p:ph type="sldNum" sz="quarter" idx="14"/>
          </p:nvPr>
        </p:nvSpPr>
        <p:spPr>
          <a:xfrm>
            <a:off x="4821238" y="6081713"/>
            <a:ext cx="2133600" cy="365125"/>
          </a:xfrm>
        </p:spPr>
        <p:txBody>
          <a:bodyPr/>
          <a:lstStyle>
            <a:lvl1pPr>
              <a:defRPr>
                <a:latin typeface="Arial" panose="020B0604020202020204" pitchFamily="34" charset="0"/>
                <a:cs typeface="Arial" panose="020B0604020202020204" pitchFamily="34" charset="0"/>
              </a:defRPr>
            </a:lvl1pPr>
          </a:lstStyle>
          <a:p>
            <a:fld id="{95656FE8-6410-2043-96F2-6D6B84291DC8}" type="slidenum">
              <a:rPr lang="en-CA" altLang="en-US"/>
              <a:pPr/>
              <a:t>‹#›</a:t>
            </a:fld>
            <a:endParaRPr lang="en-CA" altLang="en-US"/>
          </a:p>
        </p:txBody>
      </p:sp>
    </p:spTree>
    <p:extLst>
      <p:ext uri="{BB962C8B-B14F-4D97-AF65-F5344CB8AC3E}">
        <p14:creationId xmlns:p14="http://schemas.microsoft.com/office/powerpoint/2010/main" val="16489595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26A2C6-A70B-114D-8405-D4A0073C797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9CBFBF34-8CC9-6146-A04E-A323BBA08F82}" type="slidenum">
              <a:rPr lang="en-CA" altLang="en-US"/>
              <a:pPr/>
              <a:t>‹#›</a:t>
            </a:fld>
            <a:endParaRPr lang="en-CA" altLang="en-US"/>
          </a:p>
        </p:txBody>
      </p:sp>
    </p:spTree>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Lst>
  <p:hf hdr="0" ftr="0" dt="0"/>
  <p:txStyles>
    <p:titleStyle>
      <a:lvl1pPr algn="l"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2pPr>
      <a:lvl3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3pPr>
      <a:lvl4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4pPr>
      <a:lvl5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defRPr sz="3200" kern="1200">
          <a:solidFill>
            <a:schemeClr val="tx1"/>
          </a:solidFill>
          <a:latin typeface="+mn-lt"/>
          <a:ea typeface="MS PGothic"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blog.impactstory.org/unpaywall-200k-users/"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doi.org/10.7717/peerj.4375"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casls-primo-prod.hosted.exlibrisgroup.com/primo-explore/fulldisplay?docid=TN_sciversesciencedirect_elsevierS0264-410X(17)31093-9&amp;context=PC&amp;vid=01CASLS_REGINA&amp;search_scope=default_scope&amp;tab=default_tab&amp;lang=en_US" TargetMode="External"/><Relationship Id="rId2" Type="http://schemas.openxmlformats.org/officeDocument/2006/relationships/hyperlink" Target="https://knowledge.exlibrisgroup.com/Primo/Community_Knowledge/How_to_&#8211;_Add_an_Unpaywall_General_Electronic_Service_to_Alma%2C_for_Open_Access_links_in_Primo"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doaj.org/" TargetMode="External"/><Relationship Id="rId2" Type="http://schemas.openxmlformats.org/officeDocument/2006/relationships/hyperlink" Target="https://www.crossref.org/"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Placeholder 1">
            <a:extLst>
              <a:ext uri="{FF2B5EF4-FFF2-40B4-BE49-F238E27FC236}">
                <a16:creationId xmlns:a16="http://schemas.microsoft.com/office/drawing/2014/main" id="{F39D705E-2213-2648-AB96-15CDCAC1411A}"/>
              </a:ext>
            </a:extLst>
          </p:cNvPr>
          <p:cNvSpPr>
            <a:spLocks noGrp="1"/>
          </p:cNvSpPr>
          <p:nvPr>
            <p:ph type="body" sz="quarter" idx="10"/>
          </p:nvPr>
        </p:nvSpPr>
        <p:spPr bwMode="auto">
          <a:xfrm>
            <a:off x="727075" y="1214438"/>
            <a:ext cx="7461250" cy="18843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spcBef>
                <a:spcPct val="0"/>
              </a:spcBef>
            </a:pPr>
            <a:r>
              <a:rPr lang="en-US" altLang="en-US" dirty="0" err="1">
                <a:latin typeface="Arial" panose="020B0604020202020204" pitchFamily="34" charset="0"/>
                <a:cs typeface="Arial" panose="020B0604020202020204" pitchFamily="34" charset="0"/>
              </a:rPr>
              <a:t>Unpaywall</a:t>
            </a:r>
            <a:endParaRPr lang="en-US" altLang="en-US" dirty="0">
              <a:latin typeface="Arial" panose="020B0604020202020204" pitchFamily="34" charset="0"/>
              <a:cs typeface="Arial" panose="020B0604020202020204" pitchFamily="34" charset="0"/>
            </a:endParaRPr>
          </a:p>
        </p:txBody>
      </p:sp>
      <p:sp>
        <p:nvSpPr>
          <p:cNvPr id="7171" name="Text Placeholder 2">
            <a:extLst>
              <a:ext uri="{FF2B5EF4-FFF2-40B4-BE49-F238E27FC236}">
                <a16:creationId xmlns:a16="http://schemas.microsoft.com/office/drawing/2014/main" id="{E2BA670E-DC00-384B-92FC-C25E0275EFE7}"/>
              </a:ext>
            </a:extLst>
          </p:cNvPr>
          <p:cNvSpPr>
            <a:spLocks noGrp="1"/>
          </p:cNvSpPr>
          <p:nvPr>
            <p:ph type="body" sz="quarter" idx="11"/>
          </p:nvPr>
        </p:nvSpPr>
        <p:spPr bwMode="auto">
          <a:xfrm>
            <a:off x="727075" y="3262313"/>
            <a:ext cx="7461250" cy="1390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ct val="0"/>
              </a:spcBef>
            </a:pPr>
            <a:r>
              <a:rPr lang="en-US" altLang="en-US" dirty="0">
                <a:latin typeface="Arial" panose="020B0604020202020204" pitchFamily="34" charset="0"/>
                <a:cs typeface="Arial" panose="020B0604020202020204" pitchFamily="34" charset="0"/>
              </a:rPr>
              <a:t>Dale Storie</a:t>
            </a:r>
          </a:p>
          <a:p>
            <a:pPr marL="0" indent="0">
              <a:spcBef>
                <a:spcPct val="0"/>
              </a:spcBef>
            </a:pPr>
            <a:r>
              <a:rPr lang="en-US" altLang="en-US" dirty="0">
                <a:latin typeface="Arial" panose="020B0604020202020204" pitchFamily="34" charset="0"/>
                <a:cs typeface="Arial" panose="020B0604020202020204" pitchFamily="34" charset="0"/>
              </a:rPr>
              <a:t>Associate University Librarian</a:t>
            </a:r>
          </a:p>
          <a:p>
            <a:pPr marL="0" indent="0">
              <a:spcBef>
                <a:spcPct val="0"/>
              </a:spcBef>
            </a:pPr>
            <a:r>
              <a:rPr lang="en-US" altLang="en-US" dirty="0">
                <a:latin typeface="Arial" panose="020B0604020202020204" pitchFamily="34" charset="0"/>
                <a:cs typeface="Arial" panose="020B0604020202020204" pitchFamily="34" charset="0"/>
              </a:rPr>
              <a:t>University of Regina Library</a:t>
            </a:r>
          </a:p>
        </p:txBody>
      </p:sp>
      <p:sp>
        <p:nvSpPr>
          <p:cNvPr id="7172" name="Text Placeholder 3">
            <a:extLst>
              <a:ext uri="{FF2B5EF4-FFF2-40B4-BE49-F238E27FC236}">
                <a16:creationId xmlns:a16="http://schemas.microsoft.com/office/drawing/2014/main" id="{9FD00FF1-A22B-A446-A60D-304BA901B5F6}"/>
              </a:ext>
            </a:extLst>
          </p:cNvPr>
          <p:cNvSpPr>
            <a:spLocks noGrp="1"/>
          </p:cNvSpPr>
          <p:nvPr>
            <p:ph type="body" sz="quarter" idx="12"/>
          </p:nvPr>
        </p:nvSpPr>
        <p:spPr bwMode="auto">
          <a:xfrm>
            <a:off x="727075" y="5780088"/>
            <a:ext cx="5140325" cy="669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ct val="0"/>
              </a:spcBef>
            </a:pPr>
            <a:r>
              <a:rPr lang="en-US" altLang="en-US" dirty="0">
                <a:latin typeface="Arial" panose="020B0604020202020204" pitchFamily="34" charset="0"/>
                <a:cs typeface="Arial" panose="020B0604020202020204" pitchFamily="34" charset="0"/>
              </a:rPr>
              <a:t>April 26, 2019</a:t>
            </a:r>
          </a:p>
          <a:p>
            <a:pPr marL="0" indent="0">
              <a:spcBef>
                <a:spcPct val="0"/>
              </a:spcBef>
            </a:pPr>
            <a:endParaRPr lang="en-US" altLang="en-US" dirty="0">
              <a:latin typeface="Arial" panose="020B0604020202020204" pitchFamily="34" charset="0"/>
              <a:cs typeface="Arial" panose="020B0604020202020204" pitchFamily="34" charset="0"/>
            </a:endParaRPr>
          </a:p>
          <a:p>
            <a:pPr marL="0" indent="0">
              <a:spcBef>
                <a:spcPct val="0"/>
              </a:spcBef>
            </a:pPr>
            <a:endParaRPr lang="en-US" altLang="en-US" dirty="0">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59C45C-1A60-634E-86AB-D817F653C95F}"/>
              </a:ext>
            </a:extLst>
          </p:cNvPr>
          <p:cNvSpPr>
            <a:spLocks noGrp="1"/>
          </p:cNvSpPr>
          <p:nvPr>
            <p:ph type="body" sz="quarter" idx="11"/>
          </p:nvPr>
        </p:nvSpPr>
        <p:spPr/>
        <p:txBody>
          <a:bodyPr/>
          <a:lstStyle/>
          <a:p>
            <a:r>
              <a:rPr lang="en-US" dirty="0"/>
              <a:t>As of Feb. 2019:</a:t>
            </a:r>
          </a:p>
          <a:p>
            <a:pPr lvl="1"/>
            <a:r>
              <a:rPr lang="en-US" dirty="0"/>
              <a:t>200,000 users of the browser extension</a:t>
            </a:r>
          </a:p>
          <a:p>
            <a:pPr lvl="1"/>
            <a:r>
              <a:rPr lang="en-US" dirty="0"/>
              <a:t>1600 libraries with SFX integration</a:t>
            </a:r>
          </a:p>
          <a:p>
            <a:pPr lvl="1"/>
            <a:r>
              <a:rPr lang="en-US" dirty="0"/>
              <a:t>1 million papers delivered every day</a:t>
            </a:r>
          </a:p>
          <a:p>
            <a:endParaRPr lang="en-US" dirty="0"/>
          </a:p>
          <a:p>
            <a:endParaRPr lang="en-US" dirty="0"/>
          </a:p>
          <a:p>
            <a:pPr marL="0" indent="0">
              <a:buNone/>
            </a:pPr>
            <a:r>
              <a:rPr lang="en-CA" dirty="0">
                <a:hlinkClick r:id="rId2"/>
              </a:rPr>
              <a:t>http://blog.impactstory.org/unpaywall-200k-users/</a:t>
            </a:r>
            <a:endParaRPr lang="en-US" dirty="0"/>
          </a:p>
          <a:p>
            <a:pPr lvl="4"/>
            <a:endParaRPr lang="en-US" dirty="0"/>
          </a:p>
        </p:txBody>
      </p:sp>
      <p:sp>
        <p:nvSpPr>
          <p:cNvPr id="3" name="Text Placeholder 2">
            <a:extLst>
              <a:ext uri="{FF2B5EF4-FFF2-40B4-BE49-F238E27FC236}">
                <a16:creationId xmlns:a16="http://schemas.microsoft.com/office/drawing/2014/main" id="{1637EF90-3766-CE46-863B-8CCC1C486732}"/>
              </a:ext>
            </a:extLst>
          </p:cNvPr>
          <p:cNvSpPr>
            <a:spLocks noGrp="1"/>
          </p:cNvSpPr>
          <p:nvPr>
            <p:ph type="body" sz="quarter" idx="12"/>
          </p:nvPr>
        </p:nvSpPr>
        <p:spPr/>
        <p:txBody>
          <a:bodyPr/>
          <a:lstStyle/>
          <a:p>
            <a:r>
              <a:rPr lang="en-US" dirty="0"/>
              <a:t>Who is using it?</a:t>
            </a:r>
          </a:p>
        </p:txBody>
      </p:sp>
      <p:sp>
        <p:nvSpPr>
          <p:cNvPr id="4" name="Slide Number Placeholder 3">
            <a:extLst>
              <a:ext uri="{FF2B5EF4-FFF2-40B4-BE49-F238E27FC236}">
                <a16:creationId xmlns:a16="http://schemas.microsoft.com/office/drawing/2014/main" id="{88CC1A09-2B4F-8E45-A4A9-11B277D69D73}"/>
              </a:ext>
            </a:extLst>
          </p:cNvPr>
          <p:cNvSpPr>
            <a:spLocks noGrp="1"/>
          </p:cNvSpPr>
          <p:nvPr>
            <p:ph type="sldNum" sz="quarter" idx="13"/>
          </p:nvPr>
        </p:nvSpPr>
        <p:spPr/>
        <p:txBody>
          <a:bodyPr/>
          <a:lstStyle/>
          <a:p>
            <a:fld id="{C3681801-5E18-B54A-ACEA-6D543229BA2D}" type="slidenum">
              <a:rPr lang="en-CA" altLang="en-US" smtClean="0"/>
              <a:pPr/>
              <a:t>10</a:t>
            </a:fld>
            <a:endParaRPr lang="en-CA" altLang="en-US"/>
          </a:p>
        </p:txBody>
      </p:sp>
    </p:spTree>
    <p:extLst>
      <p:ext uri="{BB962C8B-B14F-4D97-AF65-F5344CB8AC3E}">
        <p14:creationId xmlns:p14="http://schemas.microsoft.com/office/powerpoint/2010/main" val="3453286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4C99B6-4A47-B84B-8354-BC69CCC169B5}"/>
              </a:ext>
            </a:extLst>
          </p:cNvPr>
          <p:cNvSpPr>
            <a:spLocks noGrp="1"/>
          </p:cNvSpPr>
          <p:nvPr>
            <p:ph type="body" sz="quarter" idx="11"/>
          </p:nvPr>
        </p:nvSpPr>
        <p:spPr/>
        <p:txBody>
          <a:bodyPr/>
          <a:lstStyle/>
          <a:p>
            <a:pPr marL="0" indent="0">
              <a:buNone/>
            </a:pPr>
            <a:r>
              <a:rPr lang="en-CA" dirty="0"/>
              <a:t>Piwowar H, </a:t>
            </a:r>
            <a:r>
              <a:rPr lang="en-CA" dirty="0" err="1"/>
              <a:t>Priem</a:t>
            </a:r>
            <a:r>
              <a:rPr lang="en-CA" dirty="0"/>
              <a:t> J, </a:t>
            </a:r>
            <a:r>
              <a:rPr lang="en-CA" dirty="0" err="1"/>
              <a:t>Larivière</a:t>
            </a:r>
            <a:r>
              <a:rPr lang="en-CA" dirty="0"/>
              <a:t> V, </a:t>
            </a:r>
            <a:r>
              <a:rPr lang="en-CA" dirty="0" err="1"/>
              <a:t>Alperin</a:t>
            </a:r>
            <a:r>
              <a:rPr lang="en-CA" dirty="0"/>
              <a:t> JP, Matthias L, Norlander B, Farley A, West J, </a:t>
            </a:r>
            <a:r>
              <a:rPr lang="en-CA" dirty="0" err="1"/>
              <a:t>Haustein</a:t>
            </a:r>
            <a:r>
              <a:rPr lang="en-CA" dirty="0"/>
              <a:t> S. 2018. The state of OA: a large-scale analysis of the prevalence and impact of Open Access articles. </a:t>
            </a:r>
            <a:r>
              <a:rPr lang="en-CA" i="1" dirty="0" err="1"/>
              <a:t>PeerJ</a:t>
            </a:r>
            <a:r>
              <a:rPr lang="en-CA" dirty="0"/>
              <a:t> 6:e4375 </a:t>
            </a:r>
            <a:r>
              <a:rPr lang="en-CA" dirty="0">
                <a:hlinkClick r:id="rId2"/>
              </a:rPr>
              <a:t>https://doi.org/10.7717/peerj.4375</a:t>
            </a:r>
            <a:endParaRPr lang="en-US" dirty="0"/>
          </a:p>
        </p:txBody>
      </p:sp>
      <p:sp>
        <p:nvSpPr>
          <p:cNvPr id="3" name="Text Placeholder 2">
            <a:extLst>
              <a:ext uri="{FF2B5EF4-FFF2-40B4-BE49-F238E27FC236}">
                <a16:creationId xmlns:a16="http://schemas.microsoft.com/office/drawing/2014/main" id="{6FFB6AAE-EE7E-6D4B-8245-D5DEB7EC8F38}"/>
              </a:ext>
            </a:extLst>
          </p:cNvPr>
          <p:cNvSpPr>
            <a:spLocks noGrp="1"/>
          </p:cNvSpPr>
          <p:nvPr>
            <p:ph type="body" sz="quarter" idx="12"/>
          </p:nvPr>
        </p:nvSpPr>
        <p:spPr/>
        <p:txBody>
          <a:bodyPr/>
          <a:lstStyle/>
          <a:p>
            <a:r>
              <a:rPr lang="en-US" dirty="0"/>
              <a:t>OA research</a:t>
            </a:r>
          </a:p>
        </p:txBody>
      </p:sp>
      <p:sp>
        <p:nvSpPr>
          <p:cNvPr id="4" name="Slide Number Placeholder 3">
            <a:extLst>
              <a:ext uri="{FF2B5EF4-FFF2-40B4-BE49-F238E27FC236}">
                <a16:creationId xmlns:a16="http://schemas.microsoft.com/office/drawing/2014/main" id="{C8990591-BD57-734B-ABE3-8B3959AA2B7A}"/>
              </a:ext>
            </a:extLst>
          </p:cNvPr>
          <p:cNvSpPr>
            <a:spLocks noGrp="1"/>
          </p:cNvSpPr>
          <p:nvPr>
            <p:ph type="sldNum" sz="quarter" idx="13"/>
          </p:nvPr>
        </p:nvSpPr>
        <p:spPr/>
        <p:txBody>
          <a:bodyPr/>
          <a:lstStyle/>
          <a:p>
            <a:fld id="{C3681801-5E18-B54A-ACEA-6D543229BA2D}" type="slidenum">
              <a:rPr lang="en-CA" altLang="en-US" smtClean="0"/>
              <a:pPr/>
              <a:t>11</a:t>
            </a:fld>
            <a:endParaRPr lang="en-CA" altLang="en-US"/>
          </a:p>
        </p:txBody>
      </p:sp>
    </p:spTree>
    <p:extLst>
      <p:ext uri="{BB962C8B-B14F-4D97-AF65-F5344CB8AC3E}">
        <p14:creationId xmlns:p14="http://schemas.microsoft.com/office/powerpoint/2010/main" val="3784329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5953E3C-3EF6-FF4F-8548-E1B2FE971E8A}"/>
              </a:ext>
            </a:extLst>
          </p:cNvPr>
          <p:cNvSpPr>
            <a:spLocks noGrp="1"/>
          </p:cNvSpPr>
          <p:nvPr>
            <p:ph type="body" sz="quarter" idx="11"/>
          </p:nvPr>
        </p:nvSpPr>
        <p:spPr/>
        <p:txBody>
          <a:bodyPr/>
          <a:lstStyle/>
          <a:p>
            <a:r>
              <a:rPr lang="en-US" dirty="0"/>
              <a:t>Simple Query Tool – web-based tool to look up 1000 DOIs at once, receive via email</a:t>
            </a:r>
          </a:p>
          <a:p>
            <a:r>
              <a:rPr lang="en-US" dirty="0"/>
              <a:t>REST API – </a:t>
            </a:r>
            <a:r>
              <a:rPr lang="en-US"/>
              <a:t>query one-by-one</a:t>
            </a:r>
          </a:p>
          <a:p>
            <a:r>
              <a:rPr lang="en-US"/>
              <a:t>Full </a:t>
            </a:r>
            <a:r>
              <a:rPr lang="en-US" dirty="0"/>
              <a:t>database snapshot on-demand (85 GB)</a:t>
            </a:r>
          </a:p>
          <a:p>
            <a:r>
              <a:rPr lang="en-US" dirty="0"/>
              <a:t>Ongoing data feed</a:t>
            </a:r>
          </a:p>
        </p:txBody>
      </p:sp>
      <p:sp>
        <p:nvSpPr>
          <p:cNvPr id="3" name="Text Placeholder 2">
            <a:extLst>
              <a:ext uri="{FF2B5EF4-FFF2-40B4-BE49-F238E27FC236}">
                <a16:creationId xmlns:a16="http://schemas.microsoft.com/office/drawing/2014/main" id="{4995A3D9-27E5-0C4E-BF48-D9F5F41C8529}"/>
              </a:ext>
            </a:extLst>
          </p:cNvPr>
          <p:cNvSpPr>
            <a:spLocks noGrp="1"/>
          </p:cNvSpPr>
          <p:nvPr>
            <p:ph type="body" sz="quarter" idx="12"/>
          </p:nvPr>
        </p:nvSpPr>
        <p:spPr/>
        <p:txBody>
          <a:bodyPr/>
          <a:lstStyle/>
          <a:p>
            <a:r>
              <a:rPr lang="en-US" dirty="0"/>
              <a:t>Data Sources</a:t>
            </a:r>
          </a:p>
        </p:txBody>
      </p:sp>
      <p:sp>
        <p:nvSpPr>
          <p:cNvPr id="4" name="Slide Number Placeholder 3">
            <a:extLst>
              <a:ext uri="{FF2B5EF4-FFF2-40B4-BE49-F238E27FC236}">
                <a16:creationId xmlns:a16="http://schemas.microsoft.com/office/drawing/2014/main" id="{0C126DF1-D88C-3640-A24B-E0A0C545F626}"/>
              </a:ext>
            </a:extLst>
          </p:cNvPr>
          <p:cNvSpPr>
            <a:spLocks noGrp="1"/>
          </p:cNvSpPr>
          <p:nvPr>
            <p:ph type="sldNum" sz="quarter" idx="13"/>
          </p:nvPr>
        </p:nvSpPr>
        <p:spPr/>
        <p:txBody>
          <a:bodyPr/>
          <a:lstStyle/>
          <a:p>
            <a:fld id="{C3681801-5E18-B54A-ACEA-6D543229BA2D}" type="slidenum">
              <a:rPr lang="en-CA" altLang="en-US" smtClean="0"/>
              <a:pPr/>
              <a:t>12</a:t>
            </a:fld>
            <a:endParaRPr lang="en-CA" altLang="en-US"/>
          </a:p>
        </p:txBody>
      </p:sp>
    </p:spTree>
    <p:extLst>
      <p:ext uri="{BB962C8B-B14F-4D97-AF65-F5344CB8AC3E}">
        <p14:creationId xmlns:p14="http://schemas.microsoft.com/office/powerpoint/2010/main" val="4112683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E0AF7D-629A-D240-9AF4-BFED4AF67F8F}"/>
              </a:ext>
            </a:extLst>
          </p:cNvPr>
          <p:cNvSpPr>
            <a:spLocks noGrp="1"/>
          </p:cNvSpPr>
          <p:nvPr>
            <p:ph type="body" sz="quarter" idx="11"/>
          </p:nvPr>
        </p:nvSpPr>
        <p:spPr/>
        <p:txBody>
          <a:bodyPr/>
          <a:lstStyle/>
          <a:p>
            <a:endParaRPr lang="en-US" dirty="0"/>
          </a:p>
        </p:txBody>
      </p:sp>
      <p:sp>
        <p:nvSpPr>
          <p:cNvPr id="3" name="Text Placeholder 2">
            <a:extLst>
              <a:ext uri="{FF2B5EF4-FFF2-40B4-BE49-F238E27FC236}">
                <a16:creationId xmlns:a16="http://schemas.microsoft.com/office/drawing/2014/main" id="{84F58978-4EA8-0842-9807-7493D1BD384E}"/>
              </a:ext>
            </a:extLst>
          </p:cNvPr>
          <p:cNvSpPr>
            <a:spLocks noGrp="1"/>
          </p:cNvSpPr>
          <p:nvPr>
            <p:ph type="body" sz="quarter" idx="12"/>
          </p:nvPr>
        </p:nvSpPr>
        <p:spPr/>
        <p:txBody>
          <a:bodyPr/>
          <a:lstStyle/>
          <a:p>
            <a:r>
              <a:rPr lang="en-US" dirty="0"/>
              <a:t>Questions?	</a:t>
            </a:r>
          </a:p>
        </p:txBody>
      </p:sp>
      <p:sp>
        <p:nvSpPr>
          <p:cNvPr id="4" name="Slide Number Placeholder 3">
            <a:extLst>
              <a:ext uri="{FF2B5EF4-FFF2-40B4-BE49-F238E27FC236}">
                <a16:creationId xmlns:a16="http://schemas.microsoft.com/office/drawing/2014/main" id="{B5732504-B2E6-7D48-911C-8A5D6C84A59C}"/>
              </a:ext>
            </a:extLst>
          </p:cNvPr>
          <p:cNvSpPr>
            <a:spLocks noGrp="1"/>
          </p:cNvSpPr>
          <p:nvPr>
            <p:ph type="sldNum" sz="quarter" idx="13"/>
          </p:nvPr>
        </p:nvSpPr>
        <p:spPr/>
        <p:txBody>
          <a:bodyPr/>
          <a:lstStyle/>
          <a:p>
            <a:fld id="{C3681801-5E18-B54A-ACEA-6D543229BA2D}" type="slidenum">
              <a:rPr lang="en-CA" altLang="en-US" smtClean="0"/>
              <a:pPr/>
              <a:t>13</a:t>
            </a:fld>
            <a:endParaRPr lang="en-CA" altLang="en-US"/>
          </a:p>
        </p:txBody>
      </p:sp>
    </p:spTree>
    <p:extLst>
      <p:ext uri="{BB962C8B-B14F-4D97-AF65-F5344CB8AC3E}">
        <p14:creationId xmlns:p14="http://schemas.microsoft.com/office/powerpoint/2010/main" val="3650411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Placeholder 1">
            <a:extLst>
              <a:ext uri="{FF2B5EF4-FFF2-40B4-BE49-F238E27FC236}">
                <a16:creationId xmlns:a16="http://schemas.microsoft.com/office/drawing/2014/main" id="{C4073586-77DD-9743-8C7B-515E0218A460}"/>
              </a:ext>
            </a:extLst>
          </p:cNvPr>
          <p:cNvSpPr>
            <a:spLocks noGrp="1"/>
          </p:cNvSpPr>
          <p:nvPr>
            <p:ph type="body" sz="quarter" idx="11"/>
          </p:nvPr>
        </p:nvSpPr>
        <p:spPr bwMode="auto">
          <a:xfrm>
            <a:off x="674688" y="1800225"/>
            <a:ext cx="7775575" cy="3917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ct val="0"/>
              </a:spcBef>
              <a:spcAft>
                <a:spcPts val="1000"/>
              </a:spcAft>
              <a:buFont typeface="Arial" panose="020B0604020202020204" pitchFamily="34" charset="0"/>
              <a:buChar char="•"/>
            </a:pPr>
            <a:r>
              <a:rPr lang="en-US" altLang="en-US" dirty="0">
                <a:latin typeface="Arial" panose="020B0604020202020204" pitchFamily="34" charset="0"/>
                <a:cs typeface="Arial" panose="020B0604020202020204" pitchFamily="34" charset="0"/>
              </a:rPr>
              <a:t> A project from </a:t>
            </a:r>
            <a:r>
              <a:rPr lang="en-US" altLang="en-US" dirty="0" err="1">
                <a:latin typeface="Arial" panose="020B0604020202020204" pitchFamily="34" charset="0"/>
                <a:cs typeface="Arial" panose="020B0604020202020204" pitchFamily="34" charset="0"/>
              </a:rPr>
              <a:t>ImpactStory</a:t>
            </a:r>
            <a:r>
              <a:rPr lang="en-US" altLang="en-US" dirty="0">
                <a:latin typeface="Arial" panose="020B0604020202020204" pitchFamily="34" charset="0"/>
                <a:cs typeface="Arial" panose="020B0604020202020204" pitchFamily="34" charset="0"/>
              </a:rPr>
              <a:t>, a non-profit run by Heather Piwowar and Jason </a:t>
            </a:r>
            <a:r>
              <a:rPr lang="en-US" altLang="en-US" dirty="0" err="1">
                <a:latin typeface="Arial" panose="020B0604020202020204" pitchFamily="34" charset="0"/>
                <a:cs typeface="Arial" panose="020B0604020202020204" pitchFamily="34" charset="0"/>
              </a:rPr>
              <a:t>Priem</a:t>
            </a:r>
            <a:r>
              <a:rPr lang="en-US" altLang="en-US" dirty="0">
                <a:latin typeface="Arial" panose="020B0604020202020204" pitchFamily="34" charset="0"/>
                <a:cs typeface="Arial" panose="020B0604020202020204" pitchFamily="34" charset="0"/>
              </a:rPr>
              <a:t> </a:t>
            </a:r>
          </a:p>
          <a:p>
            <a:pPr marL="0" indent="0">
              <a:spcBef>
                <a:spcPct val="0"/>
              </a:spcBef>
              <a:spcAft>
                <a:spcPts val="1000"/>
              </a:spcAft>
              <a:buFont typeface="Arial" panose="020B0604020202020204" pitchFamily="34" charset="0"/>
              <a:buChar char="•"/>
            </a:pP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ImpactStory</a:t>
            </a:r>
            <a:r>
              <a:rPr lang="en-US" altLang="en-US" dirty="0">
                <a:latin typeface="Arial" panose="020B0604020202020204" pitchFamily="34" charset="0"/>
                <a:cs typeface="Arial" panose="020B0604020202020204" pitchFamily="34" charset="0"/>
              </a:rPr>
              <a:t> is ”dedicated to building tools to help make scholarly research more open, accessible and reusable.”</a:t>
            </a:r>
          </a:p>
        </p:txBody>
      </p:sp>
      <p:sp>
        <p:nvSpPr>
          <p:cNvPr id="8195" name="Text Placeholder 2">
            <a:extLst>
              <a:ext uri="{FF2B5EF4-FFF2-40B4-BE49-F238E27FC236}">
                <a16:creationId xmlns:a16="http://schemas.microsoft.com/office/drawing/2014/main" id="{9C06BB61-28E2-B94B-91A5-45D2C24A2A8D}"/>
              </a:ext>
            </a:extLst>
          </p:cNvPr>
          <p:cNvSpPr>
            <a:spLocks noGrp="1"/>
          </p:cNvSpPr>
          <p:nvPr>
            <p:ph type="body" sz="quarter" idx="12"/>
          </p:nvPr>
        </p:nvSpPr>
        <p:spPr bwMode="auto">
          <a:xfrm>
            <a:off x="674688" y="733425"/>
            <a:ext cx="7775575" cy="820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r>
              <a:rPr lang="en-US" altLang="en-US" dirty="0">
                <a:latin typeface="Arial" panose="020B0604020202020204" pitchFamily="34" charset="0"/>
                <a:cs typeface="Arial" panose="020B0604020202020204" pitchFamily="34" charset="0"/>
              </a:rPr>
              <a:t>What is </a:t>
            </a:r>
            <a:r>
              <a:rPr lang="en-US" altLang="en-US" dirty="0" err="1">
                <a:latin typeface="Arial" panose="020B0604020202020204" pitchFamily="34" charset="0"/>
                <a:cs typeface="Arial" panose="020B0604020202020204" pitchFamily="34" charset="0"/>
              </a:rPr>
              <a:t>Unpaywall</a:t>
            </a:r>
            <a:r>
              <a:rPr lang="en-US" altLang="en-US" dirty="0">
                <a:latin typeface="Arial" panose="020B0604020202020204" pitchFamily="34" charset="0"/>
                <a:cs typeface="Arial" panose="020B0604020202020204" pitchFamily="34" charset="0"/>
              </a:rPr>
              <a:t>?</a:t>
            </a:r>
          </a:p>
        </p:txBody>
      </p:sp>
      <p:sp>
        <p:nvSpPr>
          <p:cNvPr id="5" name="Slide Number Placeholder 4">
            <a:extLst>
              <a:ext uri="{FF2B5EF4-FFF2-40B4-BE49-F238E27FC236}">
                <a16:creationId xmlns:a16="http://schemas.microsoft.com/office/drawing/2014/main" id="{6D7106AD-22AC-9249-A36F-84995BA68C3A}"/>
              </a:ext>
            </a:extLst>
          </p:cNvPr>
          <p:cNvSpPr>
            <a:spLocks noGrp="1"/>
          </p:cNvSpPr>
          <p:nvPr>
            <p:ph type="sldNum" sz="quarter" idx="13"/>
          </p:nvPr>
        </p:nvSpPr>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38EFD1FA-3DEA-DA4E-A7E3-2B0484D0B1C0}" type="slidenum">
              <a:rPr lang="en-CA" altLang="en-US">
                <a:solidFill>
                  <a:srgbClr val="898989"/>
                </a:solidFill>
                <a:latin typeface="Arial" panose="020B0604020202020204" pitchFamily="34" charset="0"/>
              </a:rPr>
              <a:pPr/>
              <a:t>2</a:t>
            </a:fld>
            <a:endParaRPr lang="en-CA" altLang="en-US">
              <a:solidFill>
                <a:srgbClr val="898989"/>
              </a:solidFill>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Placeholder 1">
            <a:extLst>
              <a:ext uri="{FF2B5EF4-FFF2-40B4-BE49-F238E27FC236}">
                <a16:creationId xmlns:a16="http://schemas.microsoft.com/office/drawing/2014/main" id="{C4073586-77DD-9743-8C7B-515E0218A460}"/>
              </a:ext>
            </a:extLst>
          </p:cNvPr>
          <p:cNvSpPr>
            <a:spLocks noGrp="1"/>
          </p:cNvSpPr>
          <p:nvPr>
            <p:ph type="body" sz="quarter" idx="11"/>
          </p:nvPr>
        </p:nvSpPr>
        <p:spPr bwMode="auto">
          <a:xfrm>
            <a:off x="674688" y="1800225"/>
            <a:ext cx="7775575" cy="3917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ct val="0"/>
              </a:spcBef>
              <a:spcAft>
                <a:spcPts val="1000"/>
              </a:spcAft>
              <a:buFont typeface="Arial" panose="020B0604020202020204" pitchFamily="34" charset="0"/>
              <a:buChar char="•"/>
            </a:pPr>
            <a:r>
              <a:rPr lang="en-US" altLang="en-US" dirty="0">
                <a:latin typeface="Arial" panose="020B0604020202020204" pitchFamily="34" charset="0"/>
                <a:cs typeface="Arial" panose="020B0604020202020204" pitchFamily="34" charset="0"/>
              </a:rPr>
              <a:t> “</a:t>
            </a:r>
            <a:r>
              <a:rPr lang="en-CA" dirty="0"/>
              <a:t>An open database of 23,034,149 free scholarly articles.”</a:t>
            </a:r>
          </a:p>
          <a:p>
            <a:pPr marL="0" indent="0">
              <a:spcBef>
                <a:spcPct val="0"/>
              </a:spcBef>
              <a:spcAft>
                <a:spcPts val="1000"/>
              </a:spcAft>
              <a:buFont typeface="Arial" panose="020B0604020202020204" pitchFamily="34" charset="0"/>
              <a:buChar char="•"/>
            </a:pPr>
            <a:r>
              <a:rPr lang="en-CA" altLang="en-US" b="1" dirty="0">
                <a:latin typeface="Arial" panose="020B0604020202020204" pitchFamily="34" charset="0"/>
                <a:cs typeface="Arial" panose="020B0604020202020204" pitchFamily="34" charset="0"/>
              </a:rPr>
              <a:t> </a:t>
            </a:r>
            <a:r>
              <a:rPr lang="en-CA" altLang="en-US" dirty="0">
                <a:latin typeface="Arial" panose="020B0604020202020204" pitchFamily="34" charset="0"/>
                <a:cs typeface="Arial" panose="020B0604020202020204" pitchFamily="34" charset="0"/>
              </a:rPr>
              <a:t>Content is </a:t>
            </a:r>
            <a:r>
              <a:rPr lang="en-US" altLang="en-US" dirty="0">
                <a:latin typeface="Arial" panose="020B0604020202020204" pitchFamily="34" charset="0"/>
                <a:cs typeface="Arial" panose="020B0604020202020204" pitchFamily="34" charset="0"/>
              </a:rPr>
              <a:t>harvested from 60,000 publishers and repositories </a:t>
            </a:r>
          </a:p>
          <a:p>
            <a:pPr marL="0" indent="0">
              <a:spcBef>
                <a:spcPct val="0"/>
              </a:spcBef>
              <a:spcAft>
                <a:spcPts val="1000"/>
              </a:spcAft>
              <a:buFont typeface="Arial" panose="020B0604020202020204" pitchFamily="34" charset="0"/>
              <a:buChar char="•"/>
            </a:pPr>
            <a:r>
              <a:rPr lang="en-US" altLang="en-US" dirty="0">
                <a:latin typeface="Arial" panose="020B0604020202020204" pitchFamily="34" charset="0"/>
                <a:cs typeface="Arial" panose="020B0604020202020204" pitchFamily="34" charset="0"/>
              </a:rPr>
              <a:t>  Completely legal!</a:t>
            </a:r>
          </a:p>
          <a:p>
            <a:pPr marL="0" indent="0">
              <a:spcBef>
                <a:spcPct val="0"/>
              </a:spcBef>
              <a:spcAft>
                <a:spcPts val="1000"/>
              </a:spcAft>
              <a:buFont typeface="Arial" panose="020B0604020202020204" pitchFamily="34" charset="0"/>
              <a:buChar char="•"/>
            </a:pPr>
            <a:r>
              <a:rPr lang="en-US" altLang="en-US" dirty="0">
                <a:latin typeface="Arial" panose="020B0604020202020204" pitchFamily="34" charset="0"/>
                <a:cs typeface="Arial" panose="020B0604020202020204" pitchFamily="34" charset="0"/>
              </a:rPr>
              <a:t> Similar to the Open Access Button (which also includes </a:t>
            </a:r>
            <a:r>
              <a:rPr lang="en-US" altLang="en-US" dirty="0" err="1">
                <a:latin typeface="Arial" panose="020B0604020202020204" pitchFamily="34" charset="0"/>
                <a:cs typeface="Arial" panose="020B0604020202020204" pitchFamily="34" charset="0"/>
              </a:rPr>
              <a:t>Unpaywall</a:t>
            </a:r>
            <a:r>
              <a:rPr lang="en-US" altLang="en-US" dirty="0">
                <a:latin typeface="Arial" panose="020B0604020202020204" pitchFamily="34" charset="0"/>
                <a:cs typeface="Arial" panose="020B0604020202020204" pitchFamily="34" charset="0"/>
              </a:rPr>
              <a:t> data), except with different data options</a:t>
            </a:r>
          </a:p>
        </p:txBody>
      </p:sp>
      <p:sp>
        <p:nvSpPr>
          <p:cNvPr id="8195" name="Text Placeholder 2">
            <a:extLst>
              <a:ext uri="{FF2B5EF4-FFF2-40B4-BE49-F238E27FC236}">
                <a16:creationId xmlns:a16="http://schemas.microsoft.com/office/drawing/2014/main" id="{9C06BB61-28E2-B94B-91A5-45D2C24A2A8D}"/>
              </a:ext>
            </a:extLst>
          </p:cNvPr>
          <p:cNvSpPr>
            <a:spLocks noGrp="1"/>
          </p:cNvSpPr>
          <p:nvPr>
            <p:ph type="body" sz="quarter" idx="12"/>
          </p:nvPr>
        </p:nvSpPr>
        <p:spPr bwMode="auto">
          <a:xfrm>
            <a:off x="674688" y="733425"/>
            <a:ext cx="7775575" cy="820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r>
              <a:rPr lang="en-US" altLang="en-US" dirty="0">
                <a:latin typeface="Arial" panose="020B0604020202020204" pitchFamily="34" charset="0"/>
                <a:cs typeface="Arial" panose="020B0604020202020204" pitchFamily="34" charset="0"/>
              </a:rPr>
              <a:t>What is </a:t>
            </a:r>
            <a:r>
              <a:rPr lang="en-US" altLang="en-US" dirty="0" err="1">
                <a:latin typeface="Arial" panose="020B0604020202020204" pitchFamily="34" charset="0"/>
                <a:cs typeface="Arial" panose="020B0604020202020204" pitchFamily="34" charset="0"/>
              </a:rPr>
              <a:t>Unpaywall</a:t>
            </a:r>
            <a:r>
              <a:rPr lang="en-US" altLang="en-US" dirty="0">
                <a:latin typeface="Arial" panose="020B0604020202020204" pitchFamily="34" charset="0"/>
                <a:cs typeface="Arial" panose="020B0604020202020204" pitchFamily="34" charset="0"/>
              </a:rPr>
              <a:t>?</a:t>
            </a:r>
          </a:p>
        </p:txBody>
      </p:sp>
      <p:sp>
        <p:nvSpPr>
          <p:cNvPr id="5" name="Slide Number Placeholder 4">
            <a:extLst>
              <a:ext uri="{FF2B5EF4-FFF2-40B4-BE49-F238E27FC236}">
                <a16:creationId xmlns:a16="http://schemas.microsoft.com/office/drawing/2014/main" id="{6D7106AD-22AC-9249-A36F-84995BA68C3A}"/>
              </a:ext>
            </a:extLst>
          </p:cNvPr>
          <p:cNvSpPr>
            <a:spLocks noGrp="1"/>
          </p:cNvSpPr>
          <p:nvPr>
            <p:ph type="sldNum" sz="quarter" idx="13"/>
          </p:nvPr>
        </p:nvSpPr>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38EFD1FA-3DEA-DA4E-A7E3-2B0484D0B1C0}" type="slidenum">
              <a:rPr lang="en-CA" altLang="en-US">
                <a:solidFill>
                  <a:srgbClr val="898989"/>
                </a:solidFill>
                <a:latin typeface="Arial" panose="020B0604020202020204" pitchFamily="34" charset="0"/>
              </a:rPr>
              <a:pPr/>
              <a:t>3</a:t>
            </a:fld>
            <a:endParaRPr lang="en-CA" altLang="en-US">
              <a:solidFill>
                <a:srgbClr val="898989"/>
              </a:solidFill>
              <a:latin typeface="Arial" panose="020B0604020202020204" pitchFamily="34" charset="0"/>
            </a:endParaRPr>
          </a:p>
        </p:txBody>
      </p:sp>
    </p:spTree>
    <p:extLst>
      <p:ext uri="{BB962C8B-B14F-4D97-AF65-F5344CB8AC3E}">
        <p14:creationId xmlns:p14="http://schemas.microsoft.com/office/powerpoint/2010/main" val="544881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Placeholder 1">
            <a:extLst>
              <a:ext uri="{FF2B5EF4-FFF2-40B4-BE49-F238E27FC236}">
                <a16:creationId xmlns:a16="http://schemas.microsoft.com/office/drawing/2014/main" id="{EDD12F47-DB18-C04B-BF63-F450E08ED2BE}"/>
              </a:ext>
            </a:extLst>
          </p:cNvPr>
          <p:cNvSpPr>
            <a:spLocks noGrp="1"/>
          </p:cNvSpPr>
          <p:nvPr>
            <p:ph type="body" sz="quarter" idx="11"/>
          </p:nvPr>
        </p:nvSpPr>
        <p:spPr bwMode="auto">
          <a:xfrm>
            <a:off x="674688" y="1957589"/>
            <a:ext cx="7775575" cy="376058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ct val="0"/>
              </a:spcBef>
              <a:spcAft>
                <a:spcPts val="1000"/>
              </a:spcAft>
              <a:buFont typeface="Arial" panose="020B0604020202020204" pitchFamily="34" charset="0"/>
              <a:buChar char="•"/>
            </a:pPr>
            <a:r>
              <a:rPr lang="en-US" altLang="en-US" dirty="0">
                <a:latin typeface="Arial" panose="020B0604020202020204" pitchFamily="34" charset="0"/>
                <a:cs typeface="Arial" panose="020B0604020202020204" pitchFamily="34" charset="0"/>
              </a:rPr>
              <a:t> Find open access copies quickly</a:t>
            </a:r>
          </a:p>
          <a:p>
            <a:pPr marL="400050" lvl="1" indent="0">
              <a:spcBef>
                <a:spcPct val="0"/>
              </a:spcBef>
              <a:spcAft>
                <a:spcPts val="1000"/>
              </a:spcAft>
              <a:buFont typeface="Arial" panose="020B0604020202020204" pitchFamily="34" charset="0"/>
              <a:buChar char="•"/>
            </a:pPr>
            <a:r>
              <a:rPr lang="en-US" altLang="en-US" dirty="0">
                <a:latin typeface="Arial" panose="020B0604020202020204" pitchFamily="34" charset="0"/>
                <a:cs typeface="Arial" panose="020B0604020202020204" pitchFamily="34" charset="0"/>
              </a:rPr>
              <a:t> Browser extension</a:t>
            </a:r>
          </a:p>
          <a:p>
            <a:pPr marL="400050" lvl="1" indent="0">
              <a:spcBef>
                <a:spcPct val="0"/>
              </a:spcBef>
              <a:spcAft>
                <a:spcPts val="1000"/>
              </a:spcAft>
              <a:buFont typeface="Arial" panose="020B0604020202020204" pitchFamily="34" charset="0"/>
              <a:buChar char="•"/>
            </a:pPr>
            <a:r>
              <a:rPr lang="en-US" altLang="en-US" dirty="0">
                <a:latin typeface="Arial" panose="020B0604020202020204" pitchFamily="34" charset="0"/>
                <a:cs typeface="Arial" panose="020B0604020202020204" pitchFamily="34" charset="0"/>
              </a:rPr>
              <a:t> Integration with discovery systems, link resolvers, and databases</a:t>
            </a:r>
          </a:p>
          <a:p>
            <a:pPr marL="0" indent="0">
              <a:spcBef>
                <a:spcPct val="0"/>
              </a:spcBef>
              <a:spcAft>
                <a:spcPts val="1000"/>
              </a:spcAft>
              <a:buFont typeface="Arial" panose="020B0604020202020204" pitchFamily="34" charset="0"/>
              <a:buChar char="•"/>
            </a:pPr>
            <a:r>
              <a:rPr lang="en-US" altLang="en-US" dirty="0">
                <a:latin typeface="Arial" panose="020B0604020202020204" pitchFamily="34" charset="0"/>
                <a:cs typeface="Arial" panose="020B0604020202020204" pitchFamily="34" charset="0"/>
              </a:rPr>
              <a:t> Conduct </a:t>
            </a:r>
            <a:r>
              <a:rPr lang="en-US" altLang="en-US" dirty="0" err="1">
                <a:latin typeface="Arial" panose="020B0604020202020204" pitchFamily="34" charset="0"/>
                <a:cs typeface="Arial" panose="020B0604020202020204" pitchFamily="34" charset="0"/>
              </a:rPr>
              <a:t>informetrics</a:t>
            </a:r>
            <a:r>
              <a:rPr lang="en-US" altLang="en-US" dirty="0">
                <a:latin typeface="Arial" panose="020B0604020202020204" pitchFamily="34" charset="0"/>
                <a:cs typeface="Arial" panose="020B0604020202020204" pitchFamily="34" charset="0"/>
              </a:rPr>
              <a:t> research on open access coverage</a:t>
            </a:r>
          </a:p>
        </p:txBody>
      </p:sp>
      <p:sp>
        <p:nvSpPr>
          <p:cNvPr id="9219" name="Text Placeholder 2">
            <a:extLst>
              <a:ext uri="{FF2B5EF4-FFF2-40B4-BE49-F238E27FC236}">
                <a16:creationId xmlns:a16="http://schemas.microsoft.com/office/drawing/2014/main" id="{65688477-8ACD-5940-AFE9-78F9003779ED}"/>
              </a:ext>
            </a:extLst>
          </p:cNvPr>
          <p:cNvSpPr>
            <a:spLocks noGrp="1"/>
          </p:cNvSpPr>
          <p:nvPr>
            <p:ph type="body" sz="quarter" idx="12"/>
          </p:nvPr>
        </p:nvSpPr>
        <p:spPr bwMode="auto">
          <a:xfrm>
            <a:off x="674688" y="733425"/>
            <a:ext cx="8070067" cy="820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r>
              <a:rPr lang="en-US" altLang="en-US" dirty="0">
                <a:latin typeface="Arial" panose="020B0604020202020204" pitchFamily="34" charset="0"/>
                <a:cs typeface="Arial" panose="020B0604020202020204" pitchFamily="34" charset="0"/>
              </a:rPr>
              <a:t>How to use </a:t>
            </a:r>
            <a:r>
              <a:rPr lang="en-US" altLang="en-US" dirty="0" err="1">
                <a:latin typeface="Arial" panose="020B0604020202020204" pitchFamily="34" charset="0"/>
                <a:cs typeface="Arial" panose="020B0604020202020204" pitchFamily="34" charset="0"/>
              </a:rPr>
              <a:t>Unpaywall</a:t>
            </a:r>
            <a:endParaRPr lang="en-US" altLang="en-US"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FF39CF35-FA81-514A-B0E0-911131C85A50}"/>
              </a:ext>
            </a:extLst>
          </p:cNvPr>
          <p:cNvSpPr>
            <a:spLocks noGrp="1"/>
          </p:cNvSpPr>
          <p:nvPr>
            <p:ph type="sldNum" sz="quarter" idx="13"/>
          </p:nvPr>
        </p:nvSpPr>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9378B76A-142D-2845-8A0E-BC8AAE467FC4}" type="slidenum">
              <a:rPr lang="en-CA" altLang="en-US">
                <a:solidFill>
                  <a:srgbClr val="898989"/>
                </a:solidFill>
                <a:latin typeface="Arial" panose="020B0604020202020204" pitchFamily="34" charset="0"/>
              </a:rPr>
              <a:pPr/>
              <a:t>4</a:t>
            </a:fld>
            <a:endParaRPr lang="en-CA" altLang="en-US">
              <a:solidFill>
                <a:srgbClr val="898989"/>
              </a:solidFill>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Placeholder 2">
            <a:extLst>
              <a:ext uri="{FF2B5EF4-FFF2-40B4-BE49-F238E27FC236}">
                <a16:creationId xmlns:a16="http://schemas.microsoft.com/office/drawing/2014/main" id="{B8553BE9-1B91-0A45-A830-17081DCD30F0}"/>
              </a:ext>
            </a:extLst>
          </p:cNvPr>
          <p:cNvSpPr>
            <a:spLocks noGrp="1"/>
          </p:cNvSpPr>
          <p:nvPr>
            <p:ph type="body" sz="quarter" idx="12"/>
          </p:nvPr>
        </p:nvSpPr>
        <p:spPr bwMode="auto">
          <a:xfrm>
            <a:off x="674688" y="733425"/>
            <a:ext cx="7775575" cy="820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r>
              <a:rPr lang="en-US" altLang="en-US" dirty="0">
                <a:latin typeface="Arial" panose="020B0604020202020204" pitchFamily="34" charset="0"/>
                <a:cs typeface="Arial" panose="020B0604020202020204" pitchFamily="34" charset="0"/>
              </a:rPr>
              <a:t>Chrome/Firefox Extension</a:t>
            </a:r>
          </a:p>
        </p:txBody>
      </p:sp>
      <p:sp>
        <p:nvSpPr>
          <p:cNvPr id="5" name="Slide Number Placeholder 4">
            <a:extLst>
              <a:ext uri="{FF2B5EF4-FFF2-40B4-BE49-F238E27FC236}">
                <a16:creationId xmlns:a16="http://schemas.microsoft.com/office/drawing/2014/main" id="{A7766482-0A62-8D4B-BAD6-3D349931EE5E}"/>
              </a:ext>
            </a:extLst>
          </p:cNvPr>
          <p:cNvSpPr>
            <a:spLocks noGrp="1"/>
          </p:cNvSpPr>
          <p:nvPr>
            <p:ph type="sldNum" sz="quarter" idx="13"/>
          </p:nvPr>
        </p:nvSpPr>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A1847219-8F94-3B4E-97A5-F699C05B1A47}" type="slidenum">
              <a:rPr lang="en-CA" altLang="en-US">
                <a:solidFill>
                  <a:srgbClr val="898989"/>
                </a:solidFill>
                <a:latin typeface="Arial" panose="020B0604020202020204" pitchFamily="34" charset="0"/>
              </a:rPr>
              <a:pPr/>
              <a:t>5</a:t>
            </a:fld>
            <a:endParaRPr lang="en-CA" altLang="en-US">
              <a:solidFill>
                <a:srgbClr val="898989"/>
              </a:solidFill>
              <a:latin typeface="Arial" panose="020B0604020202020204" pitchFamily="34" charset="0"/>
            </a:endParaRPr>
          </a:p>
        </p:txBody>
      </p:sp>
      <p:pic>
        <p:nvPicPr>
          <p:cNvPr id="8" name="Picture 7">
            <a:extLst>
              <a:ext uri="{FF2B5EF4-FFF2-40B4-BE49-F238E27FC236}">
                <a16:creationId xmlns:a16="http://schemas.microsoft.com/office/drawing/2014/main" id="{84478F0E-71C5-FD44-B587-7CC31DCD8BB5}"/>
              </a:ext>
            </a:extLst>
          </p:cNvPr>
          <p:cNvPicPr>
            <a:picLocks noChangeAspect="1"/>
          </p:cNvPicPr>
          <p:nvPr/>
        </p:nvPicPr>
        <p:blipFill>
          <a:blip r:embed="rId2"/>
          <a:stretch>
            <a:fillRect/>
          </a:stretch>
        </p:blipFill>
        <p:spPr>
          <a:xfrm>
            <a:off x="520307" y="1554163"/>
            <a:ext cx="7814046" cy="4527550"/>
          </a:xfrm>
          <a:prstGeom prst="rect">
            <a:avLst/>
          </a:prstGeom>
          <a:ln>
            <a:solidFill>
              <a:schemeClr val="accent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Placeholder 2">
            <a:extLst>
              <a:ext uri="{FF2B5EF4-FFF2-40B4-BE49-F238E27FC236}">
                <a16:creationId xmlns:a16="http://schemas.microsoft.com/office/drawing/2014/main" id="{B8553BE9-1B91-0A45-A830-17081DCD30F0}"/>
              </a:ext>
            </a:extLst>
          </p:cNvPr>
          <p:cNvSpPr>
            <a:spLocks noGrp="1"/>
          </p:cNvSpPr>
          <p:nvPr>
            <p:ph type="body" sz="quarter" idx="12"/>
          </p:nvPr>
        </p:nvSpPr>
        <p:spPr bwMode="auto">
          <a:xfrm>
            <a:off x="674688" y="733425"/>
            <a:ext cx="7775575" cy="820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r>
              <a:rPr lang="en-US" altLang="en-US" dirty="0">
                <a:latin typeface="Arial" panose="020B0604020202020204" pitchFamily="34" charset="0"/>
                <a:cs typeface="Arial" panose="020B0604020202020204" pitchFamily="34" charset="0"/>
              </a:rPr>
              <a:t>Chrome/Firefox Extension</a:t>
            </a:r>
          </a:p>
        </p:txBody>
      </p:sp>
      <p:sp>
        <p:nvSpPr>
          <p:cNvPr id="5" name="Slide Number Placeholder 4">
            <a:extLst>
              <a:ext uri="{FF2B5EF4-FFF2-40B4-BE49-F238E27FC236}">
                <a16:creationId xmlns:a16="http://schemas.microsoft.com/office/drawing/2014/main" id="{A7766482-0A62-8D4B-BAD6-3D349931EE5E}"/>
              </a:ext>
            </a:extLst>
          </p:cNvPr>
          <p:cNvSpPr>
            <a:spLocks noGrp="1"/>
          </p:cNvSpPr>
          <p:nvPr>
            <p:ph type="sldNum" sz="quarter" idx="13"/>
          </p:nvPr>
        </p:nvSpPr>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A1847219-8F94-3B4E-97A5-F699C05B1A47}" type="slidenum">
              <a:rPr lang="en-CA" altLang="en-US">
                <a:solidFill>
                  <a:srgbClr val="898989"/>
                </a:solidFill>
                <a:latin typeface="Arial" panose="020B0604020202020204" pitchFamily="34" charset="0"/>
              </a:rPr>
              <a:pPr/>
              <a:t>6</a:t>
            </a:fld>
            <a:endParaRPr lang="en-CA" altLang="en-US">
              <a:solidFill>
                <a:srgbClr val="898989"/>
              </a:solidFill>
              <a:latin typeface="Arial" panose="020B0604020202020204" pitchFamily="34" charset="0"/>
            </a:endParaRPr>
          </a:p>
        </p:txBody>
      </p:sp>
      <p:pic>
        <p:nvPicPr>
          <p:cNvPr id="3" name="Picture 2">
            <a:extLst>
              <a:ext uri="{FF2B5EF4-FFF2-40B4-BE49-F238E27FC236}">
                <a16:creationId xmlns:a16="http://schemas.microsoft.com/office/drawing/2014/main" id="{3DD25644-63A7-3349-8631-C4E99839C1E4}"/>
              </a:ext>
            </a:extLst>
          </p:cNvPr>
          <p:cNvPicPr>
            <a:picLocks noChangeAspect="1"/>
          </p:cNvPicPr>
          <p:nvPr/>
        </p:nvPicPr>
        <p:blipFill>
          <a:blip r:embed="rId2"/>
          <a:stretch>
            <a:fillRect/>
          </a:stretch>
        </p:blipFill>
        <p:spPr>
          <a:xfrm>
            <a:off x="2046131" y="1554163"/>
            <a:ext cx="4958745" cy="4527550"/>
          </a:xfrm>
          <a:prstGeom prst="rect">
            <a:avLst/>
          </a:prstGeom>
        </p:spPr>
      </p:pic>
    </p:spTree>
    <p:extLst>
      <p:ext uri="{BB962C8B-B14F-4D97-AF65-F5344CB8AC3E}">
        <p14:creationId xmlns:p14="http://schemas.microsoft.com/office/powerpoint/2010/main" val="2485827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5F065F-06F8-E540-92E8-0D5E13D64E81}"/>
              </a:ext>
            </a:extLst>
          </p:cNvPr>
          <p:cNvSpPr>
            <a:spLocks noGrp="1"/>
          </p:cNvSpPr>
          <p:nvPr>
            <p:ph type="body" sz="quarter" idx="11"/>
          </p:nvPr>
        </p:nvSpPr>
        <p:spPr/>
        <p:txBody>
          <a:bodyPr/>
          <a:lstStyle/>
          <a:p>
            <a:r>
              <a:rPr lang="en-CA" dirty="0"/>
              <a:t>SFX, 360, Alma/Primo</a:t>
            </a:r>
          </a:p>
          <a:p>
            <a:r>
              <a:rPr lang="en-CA" sz="1600" dirty="0">
                <a:hlinkClick r:id="rId2"/>
              </a:rPr>
              <a:t>https://knowledge.exlibrisgroup.com/Primo/Community_Knowledge/How_to_–_Add_an_Unpaywall_General_Electronic_Service_to_Alma%2C_for_Open_Access_links_in_Primo</a:t>
            </a:r>
            <a:endParaRPr lang="en-CA" sz="1600" dirty="0"/>
          </a:p>
          <a:p>
            <a:r>
              <a:rPr lang="en-CA" dirty="0"/>
              <a:t>Anyone using this?</a:t>
            </a:r>
          </a:p>
          <a:p>
            <a:r>
              <a:rPr lang="en-CA" sz="1600" dirty="0">
                <a:hlinkClick r:id="rId3"/>
              </a:rPr>
              <a:t>https://casls-primo-prod.hosted.exlibrisgroup.com/primo-explore/fulldisplay?docid=TN_sciversesciencedirect_elsevierS0264-410X(17)31093-9&amp;context=PC&amp;vid=01CASLS_REGINA&amp;search_scope=default_scope&amp;tab=default_tab&amp;lang=en_US</a:t>
            </a:r>
            <a:r>
              <a:rPr lang="en-CA" sz="1600" dirty="0"/>
              <a:t> </a:t>
            </a:r>
          </a:p>
          <a:p>
            <a:endParaRPr lang="en-US" dirty="0"/>
          </a:p>
        </p:txBody>
      </p:sp>
      <p:sp>
        <p:nvSpPr>
          <p:cNvPr id="3" name="Text Placeholder 2">
            <a:extLst>
              <a:ext uri="{FF2B5EF4-FFF2-40B4-BE49-F238E27FC236}">
                <a16:creationId xmlns:a16="http://schemas.microsoft.com/office/drawing/2014/main" id="{E75319A1-F92E-9C43-ACFB-FD2B9F050699}"/>
              </a:ext>
            </a:extLst>
          </p:cNvPr>
          <p:cNvSpPr>
            <a:spLocks noGrp="1"/>
          </p:cNvSpPr>
          <p:nvPr>
            <p:ph type="body" sz="quarter" idx="12"/>
          </p:nvPr>
        </p:nvSpPr>
        <p:spPr/>
        <p:txBody>
          <a:bodyPr/>
          <a:lstStyle/>
          <a:p>
            <a:r>
              <a:rPr lang="en-US" dirty="0"/>
              <a:t>Add it to your link resolver</a:t>
            </a:r>
          </a:p>
        </p:txBody>
      </p:sp>
      <p:sp>
        <p:nvSpPr>
          <p:cNvPr id="4" name="Slide Number Placeholder 3">
            <a:extLst>
              <a:ext uri="{FF2B5EF4-FFF2-40B4-BE49-F238E27FC236}">
                <a16:creationId xmlns:a16="http://schemas.microsoft.com/office/drawing/2014/main" id="{A66026B7-1E01-BA4C-AB3A-17E3AC40D361}"/>
              </a:ext>
            </a:extLst>
          </p:cNvPr>
          <p:cNvSpPr>
            <a:spLocks noGrp="1"/>
          </p:cNvSpPr>
          <p:nvPr>
            <p:ph type="sldNum" sz="quarter" idx="13"/>
          </p:nvPr>
        </p:nvSpPr>
        <p:spPr/>
        <p:txBody>
          <a:bodyPr/>
          <a:lstStyle/>
          <a:p>
            <a:fld id="{C3681801-5E18-B54A-ACEA-6D543229BA2D}" type="slidenum">
              <a:rPr lang="en-CA" altLang="en-US" smtClean="0"/>
              <a:pPr/>
              <a:t>7</a:t>
            </a:fld>
            <a:endParaRPr lang="en-CA" altLang="en-US" dirty="0"/>
          </a:p>
        </p:txBody>
      </p:sp>
    </p:spTree>
    <p:extLst>
      <p:ext uri="{BB962C8B-B14F-4D97-AF65-F5344CB8AC3E}">
        <p14:creationId xmlns:p14="http://schemas.microsoft.com/office/powerpoint/2010/main" val="1178737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02DC8D7-146A-124A-BED7-81982099C2FC}"/>
              </a:ext>
            </a:extLst>
          </p:cNvPr>
          <p:cNvSpPr>
            <a:spLocks noGrp="1"/>
          </p:cNvSpPr>
          <p:nvPr>
            <p:ph type="body" sz="quarter" idx="11"/>
          </p:nvPr>
        </p:nvSpPr>
        <p:spPr/>
        <p:txBody>
          <a:bodyPr/>
          <a:lstStyle/>
          <a:p>
            <a:r>
              <a:rPr lang="en-US" dirty="0"/>
              <a:t>Web of Science (Dec. 2017)</a:t>
            </a:r>
          </a:p>
          <a:p>
            <a:r>
              <a:rPr lang="en-US" dirty="0"/>
              <a:t>Dimensions (Jan. 2018)</a:t>
            </a:r>
          </a:p>
          <a:p>
            <a:r>
              <a:rPr lang="en-US" dirty="0"/>
              <a:t>Scopus (July 2018)</a:t>
            </a:r>
          </a:p>
          <a:p>
            <a:r>
              <a:rPr lang="en-US" dirty="0"/>
              <a:t>Zotero (Oct. 2018)</a:t>
            </a:r>
          </a:p>
          <a:p>
            <a:endParaRPr lang="en-US" dirty="0"/>
          </a:p>
        </p:txBody>
      </p:sp>
      <p:sp>
        <p:nvSpPr>
          <p:cNvPr id="3" name="Text Placeholder 2">
            <a:extLst>
              <a:ext uri="{FF2B5EF4-FFF2-40B4-BE49-F238E27FC236}">
                <a16:creationId xmlns:a16="http://schemas.microsoft.com/office/drawing/2014/main" id="{B2D954C5-A6F3-1245-9DF4-ACFFD10639DF}"/>
              </a:ext>
            </a:extLst>
          </p:cNvPr>
          <p:cNvSpPr>
            <a:spLocks noGrp="1"/>
          </p:cNvSpPr>
          <p:nvPr>
            <p:ph type="body" sz="quarter" idx="12"/>
          </p:nvPr>
        </p:nvSpPr>
        <p:spPr/>
        <p:txBody>
          <a:bodyPr/>
          <a:lstStyle/>
          <a:p>
            <a:r>
              <a:rPr lang="en-US" dirty="0"/>
              <a:t>Integration with databases	</a:t>
            </a:r>
          </a:p>
        </p:txBody>
      </p:sp>
      <p:sp>
        <p:nvSpPr>
          <p:cNvPr id="4" name="Slide Number Placeholder 3">
            <a:extLst>
              <a:ext uri="{FF2B5EF4-FFF2-40B4-BE49-F238E27FC236}">
                <a16:creationId xmlns:a16="http://schemas.microsoft.com/office/drawing/2014/main" id="{022355C0-EF30-B840-962E-D039667490EF}"/>
              </a:ext>
            </a:extLst>
          </p:cNvPr>
          <p:cNvSpPr>
            <a:spLocks noGrp="1"/>
          </p:cNvSpPr>
          <p:nvPr>
            <p:ph type="sldNum" sz="quarter" idx="13"/>
          </p:nvPr>
        </p:nvSpPr>
        <p:spPr/>
        <p:txBody>
          <a:bodyPr/>
          <a:lstStyle/>
          <a:p>
            <a:fld id="{C3681801-5E18-B54A-ACEA-6D543229BA2D}" type="slidenum">
              <a:rPr lang="en-CA" altLang="en-US" smtClean="0"/>
              <a:pPr/>
              <a:t>8</a:t>
            </a:fld>
            <a:endParaRPr lang="en-CA" altLang="en-US"/>
          </a:p>
        </p:txBody>
      </p:sp>
      <p:pic>
        <p:nvPicPr>
          <p:cNvPr id="6" name="Picture 5">
            <a:extLst>
              <a:ext uri="{FF2B5EF4-FFF2-40B4-BE49-F238E27FC236}">
                <a16:creationId xmlns:a16="http://schemas.microsoft.com/office/drawing/2014/main" id="{071383DE-F896-0845-8029-12AB333F3649}"/>
              </a:ext>
            </a:extLst>
          </p:cNvPr>
          <p:cNvPicPr>
            <a:picLocks noChangeAspect="1"/>
          </p:cNvPicPr>
          <p:nvPr/>
        </p:nvPicPr>
        <p:blipFill>
          <a:blip r:embed="rId2"/>
          <a:stretch>
            <a:fillRect/>
          </a:stretch>
        </p:blipFill>
        <p:spPr>
          <a:xfrm>
            <a:off x="5356606" y="1601543"/>
            <a:ext cx="2571242" cy="2865369"/>
          </a:xfrm>
          <a:prstGeom prst="rect">
            <a:avLst/>
          </a:prstGeom>
        </p:spPr>
      </p:pic>
      <p:pic>
        <p:nvPicPr>
          <p:cNvPr id="8" name="Picture 7">
            <a:extLst>
              <a:ext uri="{FF2B5EF4-FFF2-40B4-BE49-F238E27FC236}">
                <a16:creationId xmlns:a16="http://schemas.microsoft.com/office/drawing/2014/main" id="{2D47E0C4-0590-8F40-A7F7-B122F07AEEF4}"/>
              </a:ext>
            </a:extLst>
          </p:cNvPr>
          <p:cNvPicPr>
            <a:picLocks noChangeAspect="1"/>
          </p:cNvPicPr>
          <p:nvPr/>
        </p:nvPicPr>
        <p:blipFill>
          <a:blip r:embed="rId3"/>
          <a:stretch>
            <a:fillRect/>
          </a:stretch>
        </p:blipFill>
        <p:spPr>
          <a:xfrm>
            <a:off x="182880" y="4513717"/>
            <a:ext cx="7744968" cy="1556827"/>
          </a:xfrm>
          <a:prstGeom prst="rect">
            <a:avLst/>
          </a:prstGeom>
        </p:spPr>
      </p:pic>
    </p:spTree>
    <p:extLst>
      <p:ext uri="{BB962C8B-B14F-4D97-AF65-F5344CB8AC3E}">
        <p14:creationId xmlns:p14="http://schemas.microsoft.com/office/powerpoint/2010/main" val="1629925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41AF07-F6EA-DB42-84E9-CB7418B0BA3E}"/>
              </a:ext>
            </a:extLst>
          </p:cNvPr>
          <p:cNvSpPr>
            <a:spLocks noGrp="1"/>
          </p:cNvSpPr>
          <p:nvPr>
            <p:ph type="body" sz="quarter" idx="11"/>
          </p:nvPr>
        </p:nvSpPr>
        <p:spPr/>
        <p:txBody>
          <a:bodyPr/>
          <a:lstStyle/>
          <a:p>
            <a:pPr marL="0" indent="0">
              <a:buNone/>
            </a:pPr>
            <a:r>
              <a:rPr lang="en-CA" dirty="0"/>
              <a:t>“</a:t>
            </a:r>
            <a:r>
              <a:rPr lang="en-CA" dirty="0" err="1"/>
              <a:t>Unpaywall</a:t>
            </a:r>
            <a:r>
              <a:rPr lang="en-CA" dirty="0"/>
              <a:t> finds OA content in many ways, including using data from open indexes like </a:t>
            </a:r>
            <a:r>
              <a:rPr lang="en-CA" dirty="0">
                <a:hlinkClick r:id="rId2"/>
              </a:rPr>
              <a:t>Crossref</a:t>
            </a:r>
            <a:r>
              <a:rPr lang="en-CA" dirty="0"/>
              <a:t> and </a:t>
            </a:r>
            <a:r>
              <a:rPr lang="en-CA" dirty="0">
                <a:hlinkClick r:id="rId3"/>
              </a:rPr>
              <a:t>DOAJ</a:t>
            </a:r>
            <a:r>
              <a:rPr lang="en-CA" dirty="0"/>
              <a:t> where it exists. However, the majority of our OA content comes from independently monitoring over 50,000 unique online content hosting locations, including Gold OA journals, Hybrid journals, institutional repositories, and disciplinary repositories.”</a:t>
            </a:r>
            <a:endParaRPr lang="en-US" dirty="0"/>
          </a:p>
        </p:txBody>
      </p:sp>
      <p:sp>
        <p:nvSpPr>
          <p:cNvPr id="3" name="Text Placeholder 2">
            <a:extLst>
              <a:ext uri="{FF2B5EF4-FFF2-40B4-BE49-F238E27FC236}">
                <a16:creationId xmlns:a16="http://schemas.microsoft.com/office/drawing/2014/main" id="{E9F78B4B-1B08-AB4F-9F56-4ED6E4B49A90}"/>
              </a:ext>
            </a:extLst>
          </p:cNvPr>
          <p:cNvSpPr>
            <a:spLocks noGrp="1"/>
          </p:cNvSpPr>
          <p:nvPr>
            <p:ph type="body" sz="quarter" idx="12"/>
          </p:nvPr>
        </p:nvSpPr>
        <p:spPr>
          <a:xfrm>
            <a:off x="675234" y="734000"/>
            <a:ext cx="8176157" cy="820738"/>
          </a:xfrm>
        </p:spPr>
        <p:txBody>
          <a:bodyPr/>
          <a:lstStyle/>
          <a:p>
            <a:r>
              <a:rPr lang="en-US" sz="3600" dirty="0"/>
              <a:t>Get your repository or journal indexed</a:t>
            </a:r>
          </a:p>
        </p:txBody>
      </p:sp>
      <p:sp>
        <p:nvSpPr>
          <p:cNvPr id="4" name="Slide Number Placeholder 3">
            <a:extLst>
              <a:ext uri="{FF2B5EF4-FFF2-40B4-BE49-F238E27FC236}">
                <a16:creationId xmlns:a16="http://schemas.microsoft.com/office/drawing/2014/main" id="{1CB2BF4E-B24B-F941-93A7-E3603A58AE51}"/>
              </a:ext>
            </a:extLst>
          </p:cNvPr>
          <p:cNvSpPr>
            <a:spLocks noGrp="1"/>
          </p:cNvSpPr>
          <p:nvPr>
            <p:ph type="sldNum" sz="quarter" idx="13"/>
          </p:nvPr>
        </p:nvSpPr>
        <p:spPr/>
        <p:txBody>
          <a:bodyPr/>
          <a:lstStyle/>
          <a:p>
            <a:fld id="{C3681801-5E18-B54A-ACEA-6D543229BA2D}" type="slidenum">
              <a:rPr lang="en-CA" altLang="en-US" smtClean="0"/>
              <a:pPr/>
              <a:t>9</a:t>
            </a:fld>
            <a:endParaRPr lang="en-CA" altLang="en-US"/>
          </a:p>
        </p:txBody>
      </p:sp>
    </p:spTree>
    <p:extLst>
      <p:ext uri="{BB962C8B-B14F-4D97-AF65-F5344CB8AC3E}">
        <p14:creationId xmlns:p14="http://schemas.microsoft.com/office/powerpoint/2010/main" val="1830153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1622</TotalTime>
  <Words>445</Words>
  <Application>Microsoft Macintosh PowerPoint</Application>
  <PresentationFormat>On-screen Show (4:3)</PresentationFormat>
  <Paragraphs>66</Paragraphs>
  <Slides>13</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ＭＳ Ｐゴシック</vt:lpstr>
      <vt:lpstr>ＭＳ Ｐゴシック</vt:lpstr>
      <vt:lpstr>Arial</vt:lpstr>
      <vt:lpstr>Calibri</vt:lpstr>
      <vt:lpstr>News Gothic MT</vt:lpstr>
      <vt:lpstr>NewsGoth Cn BT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BravoTango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BravoTango Dev</dc:creator>
  <cp:lastModifiedBy>Dale Storie</cp:lastModifiedBy>
  <cp:revision>87</cp:revision>
  <dcterms:created xsi:type="dcterms:W3CDTF">2017-08-29T20:29:50Z</dcterms:created>
  <dcterms:modified xsi:type="dcterms:W3CDTF">2019-04-26T19:30:35Z</dcterms:modified>
</cp:coreProperties>
</file>