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36"/>
  </p:notesMasterIdLst>
  <p:sldIdLst>
    <p:sldId id="256" r:id="rId2"/>
    <p:sldId id="284" r:id="rId3"/>
    <p:sldId id="257" r:id="rId4"/>
    <p:sldId id="258" r:id="rId5"/>
    <p:sldId id="259" r:id="rId6"/>
    <p:sldId id="285" r:id="rId7"/>
    <p:sldId id="279" r:id="rId8"/>
    <p:sldId id="286" r:id="rId9"/>
    <p:sldId id="261" r:id="rId10"/>
    <p:sldId id="263" r:id="rId11"/>
    <p:sldId id="277" r:id="rId12"/>
    <p:sldId id="276" r:id="rId13"/>
    <p:sldId id="262" r:id="rId14"/>
    <p:sldId id="280" r:id="rId15"/>
    <p:sldId id="287" r:id="rId16"/>
    <p:sldId id="292" r:id="rId17"/>
    <p:sldId id="288" r:id="rId18"/>
    <p:sldId id="289" r:id="rId19"/>
    <p:sldId id="290" r:id="rId20"/>
    <p:sldId id="295" r:id="rId21"/>
    <p:sldId id="268" r:id="rId22"/>
    <p:sldId id="264" r:id="rId23"/>
    <p:sldId id="299" r:id="rId24"/>
    <p:sldId id="271" r:id="rId25"/>
    <p:sldId id="281" r:id="rId26"/>
    <p:sldId id="293" r:id="rId27"/>
    <p:sldId id="294" r:id="rId28"/>
    <p:sldId id="270" r:id="rId29"/>
    <p:sldId id="272" r:id="rId30"/>
    <p:sldId id="291" r:id="rId31"/>
    <p:sldId id="283" r:id="rId32"/>
    <p:sldId id="297" r:id="rId33"/>
    <p:sldId id="298" r:id="rId34"/>
    <p:sldId id="29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822"/>
    <p:restoredTop sz="86631"/>
  </p:normalViewPr>
  <p:slideViewPr>
    <p:cSldViewPr snapToGrid="0" snapToObjects="1">
      <p:cViewPr varScale="1">
        <p:scale>
          <a:sx n="82" d="100"/>
          <a:sy n="82" d="100"/>
        </p:scale>
        <p:origin x="34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9D42E-FB0D-0041-AD2B-5AFFBD9814B8}" type="datetimeFigureOut">
              <a:rPr lang="en-US" smtClean="0"/>
              <a:t>5/15/19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9D668-43B4-074A-A504-1C4BF663FE6F}" type="slidenum">
              <a:rPr lang="en-US" smtClean="0"/>
              <a:t>‹#›</a:t>
            </a:fld>
            <a:endParaRPr lang="en-US"/>
          </a:p>
        </p:txBody>
      </p:sp>
    </p:spTree>
    <p:extLst>
      <p:ext uri="{BB962C8B-B14F-4D97-AF65-F5344CB8AC3E}">
        <p14:creationId xmlns:p14="http://schemas.microsoft.com/office/powerpoint/2010/main" val="180850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49D668-43B4-074A-A504-1C4BF663FE6F}" type="slidenum">
              <a:rPr lang="en-US" smtClean="0"/>
              <a:t>1</a:t>
            </a:fld>
            <a:endParaRPr lang="en-US"/>
          </a:p>
        </p:txBody>
      </p:sp>
    </p:spTree>
    <p:extLst>
      <p:ext uri="{BB962C8B-B14F-4D97-AF65-F5344CB8AC3E}">
        <p14:creationId xmlns:p14="http://schemas.microsoft.com/office/powerpoint/2010/main" val="88350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dirty="0">
                <a:effectLst/>
                <a:latin typeface="Arial" panose="020B0604020202020204" pitchFamily="34" charset="0"/>
              </a:rPr>
              <a:t>The majority of the news organizations that participated in this research (19 of 21) had no documented policies for the preservation of their content—nor did they have even informal or ad-hoc archival practices in place.</a:t>
            </a:r>
          </a:p>
          <a:p>
            <a:endParaRPr lang="en-US" dirty="0"/>
          </a:p>
        </p:txBody>
      </p:sp>
      <p:sp>
        <p:nvSpPr>
          <p:cNvPr id="4" name="Slide Number Placeholder 3"/>
          <p:cNvSpPr>
            <a:spLocks noGrp="1"/>
          </p:cNvSpPr>
          <p:nvPr>
            <p:ph type="sldNum" sz="quarter" idx="5"/>
          </p:nvPr>
        </p:nvSpPr>
        <p:spPr/>
        <p:txBody>
          <a:bodyPr/>
          <a:lstStyle/>
          <a:p>
            <a:fld id="{B649D668-43B4-074A-A504-1C4BF663FE6F}" type="slidenum">
              <a:rPr lang="en-US" smtClean="0"/>
              <a:t>9</a:t>
            </a:fld>
            <a:endParaRPr lang="en-US"/>
          </a:p>
        </p:txBody>
      </p:sp>
    </p:spTree>
    <p:extLst>
      <p:ext uri="{BB962C8B-B14F-4D97-AF65-F5344CB8AC3E}">
        <p14:creationId xmlns:p14="http://schemas.microsoft.com/office/powerpoint/2010/main" val="3403450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F5570A0D-5586-1545-B9F3-8827F36EADCF}" type="datetimeFigureOut">
              <a:rPr lang="en-US" smtClean="0"/>
              <a:t>5/15/19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3822338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70A0D-5586-1545-B9F3-8827F36EADCF}" type="datetimeFigureOut">
              <a:rPr lang="en-US" smtClean="0"/>
              <a:t>5/15/19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1421975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70A0D-5586-1545-B9F3-8827F36EADCF}" type="datetimeFigureOut">
              <a:rPr lang="en-US" smtClean="0"/>
              <a:t>5/15/19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845210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570A0D-5586-1545-B9F3-8827F36EADCF}" type="datetimeFigureOut">
              <a:rPr lang="en-US" smtClean="0"/>
              <a:t>5/15/19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1397977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570A0D-5586-1545-B9F3-8827F36EADCF}" type="datetimeFigureOut">
              <a:rPr lang="en-US" smtClean="0"/>
              <a:t>5/15/19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2727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570A0D-5586-1545-B9F3-8827F36EADCF}" type="datetimeFigureOut">
              <a:rPr lang="en-US" smtClean="0"/>
              <a:t>5/15/19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832182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570A0D-5586-1545-B9F3-8827F36EADCF}" type="datetimeFigureOut">
              <a:rPr lang="en-US" smtClean="0"/>
              <a:t>5/15/19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307102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570A0D-5586-1545-B9F3-8827F36EADCF}" type="datetimeFigureOut">
              <a:rPr lang="en-US" smtClean="0"/>
              <a:t>5/15/19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4156477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570A0D-5586-1545-B9F3-8827F36EADCF}" type="datetimeFigureOut">
              <a:rPr lang="en-US" smtClean="0"/>
              <a:t>5/15/19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2022025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5570A0D-5586-1545-B9F3-8827F36EADCF}" type="datetimeFigureOut">
              <a:rPr lang="en-US" smtClean="0"/>
              <a:t>5/15/19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2411360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5570A0D-5586-1545-B9F3-8827F36EADCF}" type="datetimeFigureOut">
              <a:rPr lang="en-US" smtClean="0"/>
              <a:t>5/15/19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7A3C4-674D-ED45-BCD2-BACA7276BDFA}" type="slidenum">
              <a:rPr lang="en-US" smtClean="0"/>
              <a:t>‹#›</a:t>
            </a:fld>
            <a:endParaRPr lang="en-US"/>
          </a:p>
        </p:txBody>
      </p:sp>
    </p:spTree>
    <p:extLst>
      <p:ext uri="{BB962C8B-B14F-4D97-AF65-F5344CB8AC3E}">
        <p14:creationId xmlns:p14="http://schemas.microsoft.com/office/powerpoint/2010/main" val="3800008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5000">
              <a:schemeClr val="bg2">
                <a:lumMod val="44000"/>
              </a:schemeClr>
            </a:gs>
            <a:gs pos="99000">
              <a:schemeClr val="bg1"/>
            </a:gs>
            <a:gs pos="0">
              <a:schemeClr val="bg1">
                <a:lumMod val="33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570A0D-5586-1545-B9F3-8827F36EADCF}" type="datetimeFigureOut">
              <a:rPr lang="en-US" smtClean="0"/>
              <a:t>5/15/19</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7A3C4-674D-ED45-BCD2-BACA7276BDFA}" type="slidenum">
              <a:rPr lang="en-US" smtClean="0"/>
              <a:t>‹#›</a:t>
            </a:fld>
            <a:endParaRPr lang="en-US"/>
          </a:p>
        </p:txBody>
      </p:sp>
    </p:spTree>
    <p:extLst>
      <p:ext uri="{BB962C8B-B14F-4D97-AF65-F5344CB8AC3E}">
        <p14:creationId xmlns:p14="http://schemas.microsoft.com/office/powerpoint/2010/main" val="386982941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theatlantic.com/technology/archive/2019/04/laser-scans-could-help-rebuild-notre-dame-cathedral/587230/" TargetMode="External"/><Relationship Id="rId2" Type="http://schemas.openxmlformats.org/officeDocument/2006/relationships/hyperlink" Target="https://w3.leica-geosystems.com/downloads123/zz/general/scanstation%20c10/trustories/laser_light_on_gohtic_architecture_tru_en.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coppul.ca/blog/2018/06/benefits-coppuls-digital-preservation-servic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bibbase.org/network/publication/taylor-lotsofchecksumskeepstuffsafer-2019"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Dale.storie@uregina.c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ndsa.org/glossar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ndsa.org/activities/levels-of-digital-preserv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changetheorists.pbworks.com/w/page/15475038/Ron%20Heifetz"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F8525-51A8-904C-B5F0-325CBB70F8CF}"/>
              </a:ext>
            </a:extLst>
          </p:cNvPr>
          <p:cNvSpPr>
            <a:spLocks noGrp="1"/>
          </p:cNvSpPr>
          <p:nvPr>
            <p:ph type="ctrTitle"/>
          </p:nvPr>
        </p:nvSpPr>
        <p:spPr>
          <a:xfrm>
            <a:off x="1524000" y="1122364"/>
            <a:ext cx="8854440" cy="1886013"/>
          </a:xfrm>
        </p:spPr>
        <p:txBody>
          <a:bodyPr>
            <a:normAutofit fontScale="90000"/>
          </a:bodyPr>
          <a:lstStyle/>
          <a:p>
            <a:pPr algn="l"/>
            <a:r>
              <a:rPr lang="en-US" dirty="0"/>
              <a:t>Community-Driven Digital Preservation with COPPUL</a:t>
            </a:r>
          </a:p>
        </p:txBody>
      </p:sp>
      <p:sp>
        <p:nvSpPr>
          <p:cNvPr id="3" name="Subtitle 2">
            <a:extLst>
              <a:ext uri="{FF2B5EF4-FFF2-40B4-BE49-F238E27FC236}">
                <a16:creationId xmlns:a16="http://schemas.microsoft.com/office/drawing/2014/main" id="{2BAC955D-C71D-D14A-AA22-29E4F9443F3C}"/>
              </a:ext>
            </a:extLst>
          </p:cNvPr>
          <p:cNvSpPr>
            <a:spLocks noGrp="1"/>
          </p:cNvSpPr>
          <p:nvPr>
            <p:ph type="subTitle" idx="1"/>
          </p:nvPr>
        </p:nvSpPr>
        <p:spPr>
          <a:xfrm>
            <a:off x="1524001" y="3931920"/>
            <a:ext cx="3683430" cy="1786955"/>
          </a:xfrm>
        </p:spPr>
        <p:txBody>
          <a:bodyPr>
            <a:normAutofit fontScale="70000" lnSpcReduction="20000"/>
          </a:bodyPr>
          <a:lstStyle/>
          <a:p>
            <a:pPr algn="l"/>
            <a:r>
              <a:rPr lang="en-US" sz="4600" dirty="0"/>
              <a:t>Dale Storie</a:t>
            </a:r>
          </a:p>
          <a:p>
            <a:pPr algn="l"/>
            <a:r>
              <a:rPr lang="en-US" sz="4600" dirty="0"/>
              <a:t>Mark </a:t>
            </a:r>
            <a:r>
              <a:rPr lang="en-US" sz="4600" dirty="0" err="1"/>
              <a:t>Vajcner</a:t>
            </a:r>
            <a:endParaRPr lang="en-US" sz="4600" dirty="0"/>
          </a:p>
          <a:p>
            <a:pPr algn="l"/>
            <a:r>
              <a:rPr lang="en-US" sz="4600" dirty="0"/>
              <a:t>James </a:t>
            </a:r>
            <a:r>
              <a:rPr lang="en-US" sz="4600" dirty="0" err="1"/>
              <a:t>Holobetz</a:t>
            </a:r>
            <a:endParaRPr lang="en-US" sz="4600" dirty="0"/>
          </a:p>
          <a:p>
            <a:pPr algn="l"/>
            <a:r>
              <a:rPr lang="en-US" dirty="0"/>
              <a:t>	</a:t>
            </a:r>
          </a:p>
        </p:txBody>
      </p:sp>
      <p:pic>
        <p:nvPicPr>
          <p:cNvPr id="4" name="Picture 3">
            <a:extLst>
              <a:ext uri="{FF2B5EF4-FFF2-40B4-BE49-F238E27FC236}">
                <a16:creationId xmlns:a16="http://schemas.microsoft.com/office/drawing/2014/main" id="{072125D9-5723-BD41-91C5-E555790C86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3984" y="3391715"/>
            <a:ext cx="3805688" cy="1513049"/>
          </a:xfrm>
          <a:prstGeom prst="rect">
            <a:avLst/>
          </a:prstGeom>
        </p:spPr>
      </p:pic>
      <p:grpSp>
        <p:nvGrpSpPr>
          <p:cNvPr id="7" name="Group 6">
            <a:extLst>
              <a:ext uri="{FF2B5EF4-FFF2-40B4-BE49-F238E27FC236}">
                <a16:creationId xmlns:a16="http://schemas.microsoft.com/office/drawing/2014/main" id="{D6676C15-4B14-5948-87A4-1B10D3EDAC7B}"/>
              </a:ext>
            </a:extLst>
          </p:cNvPr>
          <p:cNvGrpSpPr/>
          <p:nvPr/>
        </p:nvGrpSpPr>
        <p:grpSpPr>
          <a:xfrm>
            <a:off x="7083984" y="5059626"/>
            <a:ext cx="3840480" cy="1476757"/>
            <a:chOff x="6533804" y="4594860"/>
            <a:chExt cx="4455621" cy="1586483"/>
          </a:xfrm>
        </p:grpSpPr>
        <p:sp>
          <p:nvSpPr>
            <p:cNvPr id="6" name="Rectangle 5">
              <a:extLst>
                <a:ext uri="{FF2B5EF4-FFF2-40B4-BE49-F238E27FC236}">
                  <a16:creationId xmlns:a16="http://schemas.microsoft.com/office/drawing/2014/main" id="{483ABE67-6347-5F4B-89FC-87F719E9BACF}"/>
                </a:ext>
              </a:extLst>
            </p:cNvPr>
            <p:cNvSpPr/>
            <p:nvPr/>
          </p:nvSpPr>
          <p:spPr>
            <a:xfrm>
              <a:off x="6533804" y="4594860"/>
              <a:ext cx="4455621" cy="158648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76354AB-4029-0F47-ACE8-97F706C37291}"/>
                </a:ext>
              </a:extLst>
            </p:cNvPr>
            <p:cNvPicPr>
              <a:picLocks noChangeAspect="1"/>
            </p:cNvPicPr>
            <p:nvPr/>
          </p:nvPicPr>
          <p:blipFill>
            <a:blip r:embed="rId4"/>
            <a:stretch>
              <a:fillRect/>
            </a:stretch>
          </p:blipFill>
          <p:spPr>
            <a:xfrm>
              <a:off x="6853151" y="4768430"/>
              <a:ext cx="3814849" cy="1239342"/>
            </a:xfrm>
            <a:prstGeom prst="rect">
              <a:avLst/>
            </a:prstGeom>
          </p:spPr>
        </p:pic>
      </p:grpSp>
    </p:spTree>
    <p:extLst>
      <p:ext uri="{BB962C8B-B14F-4D97-AF65-F5344CB8AC3E}">
        <p14:creationId xmlns:p14="http://schemas.microsoft.com/office/powerpoint/2010/main" val="3986379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DFCC6D-0C7C-3A46-8BAA-87947C327369}"/>
              </a:ext>
            </a:extLst>
          </p:cNvPr>
          <p:cNvSpPr>
            <a:spLocks noGrp="1"/>
          </p:cNvSpPr>
          <p:nvPr>
            <p:ph idx="1"/>
          </p:nvPr>
        </p:nvSpPr>
        <p:spPr>
          <a:xfrm>
            <a:off x="1350666" y="1678075"/>
            <a:ext cx="9632182" cy="4190162"/>
          </a:xfrm>
        </p:spPr>
        <p:txBody>
          <a:bodyPr/>
          <a:lstStyle/>
          <a:p>
            <a:pPr marL="0" indent="0">
              <a:buNone/>
            </a:pPr>
            <a:r>
              <a:rPr lang="en-CA" sz="3400" dirty="0">
                <a:latin typeface="Arial" panose="020B0604020202020204" pitchFamily="34" charset="0"/>
              </a:rPr>
              <a:t>“The majority of the news organizations that participated in this research (19 of 21) had no documented policies for the preservation of their content—nor did they have even informal or ad-hoc archival practices in place.”</a:t>
            </a:r>
          </a:p>
          <a:p>
            <a:endParaRPr lang="en-US" dirty="0"/>
          </a:p>
        </p:txBody>
      </p:sp>
    </p:spTree>
    <p:extLst>
      <p:ext uri="{BB962C8B-B14F-4D97-AF65-F5344CB8AC3E}">
        <p14:creationId xmlns:p14="http://schemas.microsoft.com/office/powerpoint/2010/main" val="713613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5E7F166-89A8-DA4C-B746-61CB08D59BEC}"/>
              </a:ext>
            </a:extLst>
          </p:cNvPr>
          <p:cNvSpPr>
            <a:spLocks noGrp="1"/>
          </p:cNvSpPr>
          <p:nvPr>
            <p:ph type="title"/>
          </p:nvPr>
        </p:nvSpPr>
        <p:spPr>
          <a:xfrm>
            <a:off x="605725" y="2588372"/>
            <a:ext cx="8770750" cy="1325563"/>
          </a:xfrm>
        </p:spPr>
        <p:txBody>
          <a:bodyPr>
            <a:normAutofit/>
          </a:bodyPr>
          <a:lstStyle/>
          <a:p>
            <a:r>
              <a:rPr lang="en-US" dirty="0"/>
              <a:t>economic pressures &amp; staff layoffs </a:t>
            </a:r>
          </a:p>
        </p:txBody>
      </p:sp>
      <p:sp>
        <p:nvSpPr>
          <p:cNvPr id="6" name="Title 1">
            <a:extLst>
              <a:ext uri="{FF2B5EF4-FFF2-40B4-BE49-F238E27FC236}">
                <a16:creationId xmlns:a16="http://schemas.microsoft.com/office/drawing/2014/main" id="{84D7ED2E-B48E-7F45-956B-35AC5449257E}"/>
              </a:ext>
            </a:extLst>
          </p:cNvPr>
          <p:cNvSpPr txBox="1">
            <a:spLocks/>
          </p:cNvSpPr>
          <p:nvPr/>
        </p:nvSpPr>
        <p:spPr>
          <a:xfrm>
            <a:off x="605725" y="2919764"/>
            <a:ext cx="7608377" cy="1325563"/>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7" name="Title 1">
            <a:extLst>
              <a:ext uri="{FF2B5EF4-FFF2-40B4-BE49-F238E27FC236}">
                <a16:creationId xmlns:a16="http://schemas.microsoft.com/office/drawing/2014/main" id="{802D9CC5-A5E0-6E41-9911-379CAEDAB115}"/>
              </a:ext>
            </a:extLst>
          </p:cNvPr>
          <p:cNvSpPr txBox="1">
            <a:spLocks/>
          </p:cNvSpPr>
          <p:nvPr/>
        </p:nvSpPr>
        <p:spPr>
          <a:xfrm>
            <a:off x="605725" y="2919763"/>
            <a:ext cx="7980336" cy="1325563"/>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8" name="Title 1">
            <a:extLst>
              <a:ext uri="{FF2B5EF4-FFF2-40B4-BE49-F238E27FC236}">
                <a16:creationId xmlns:a16="http://schemas.microsoft.com/office/drawing/2014/main" id="{05F5A596-A36F-9443-9EF7-BABD9FDADCEC}"/>
              </a:ext>
            </a:extLst>
          </p:cNvPr>
          <p:cNvSpPr txBox="1">
            <a:spLocks/>
          </p:cNvSpPr>
          <p:nvPr/>
        </p:nvSpPr>
        <p:spPr>
          <a:xfrm>
            <a:off x="605723" y="4576717"/>
            <a:ext cx="10274085" cy="1325563"/>
          </a:xfrm>
          <a:prstGeom prst="rect">
            <a:avLst/>
          </a:prstGeom>
        </p:spPr>
        <p:txBody>
          <a:bodyPr vert="horz" lIns="91440" tIns="45720" rIns="91440" bIns="45720" rtlCol="0" anchor="ctr">
            <a:normAutofit fontScale="92500"/>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use of complex content management platforms, cloud providers and social media</a:t>
            </a:r>
          </a:p>
        </p:txBody>
      </p:sp>
      <p:sp>
        <p:nvSpPr>
          <p:cNvPr id="9" name="Title 1">
            <a:extLst>
              <a:ext uri="{FF2B5EF4-FFF2-40B4-BE49-F238E27FC236}">
                <a16:creationId xmlns:a16="http://schemas.microsoft.com/office/drawing/2014/main" id="{780B1635-4A13-304D-A514-5F50CA9CE082}"/>
              </a:ext>
            </a:extLst>
          </p:cNvPr>
          <p:cNvSpPr txBox="1">
            <a:spLocks/>
          </p:cNvSpPr>
          <p:nvPr/>
        </p:nvSpPr>
        <p:spPr>
          <a:xfrm>
            <a:off x="605723" y="765723"/>
            <a:ext cx="9421679" cy="1325563"/>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focus on “what is happening now”</a:t>
            </a:r>
            <a:endParaRPr lang="en-US" dirty="0"/>
          </a:p>
        </p:txBody>
      </p:sp>
    </p:spTree>
    <p:extLst>
      <p:ext uri="{BB962C8B-B14F-4D97-AF65-F5344CB8AC3E}">
        <p14:creationId xmlns:p14="http://schemas.microsoft.com/office/powerpoint/2010/main" val="153496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A83F064-24AC-9C44-9036-0AD7CB96827F}"/>
              </a:ext>
            </a:extLst>
          </p:cNvPr>
          <p:cNvSpPr/>
          <p:nvPr/>
        </p:nvSpPr>
        <p:spPr>
          <a:xfrm>
            <a:off x="1975758" y="1632858"/>
            <a:ext cx="8621485" cy="2800767"/>
          </a:xfrm>
          <a:prstGeom prst="rect">
            <a:avLst/>
          </a:prstGeom>
        </p:spPr>
        <p:txBody>
          <a:bodyPr wrap="square">
            <a:spAutoFit/>
          </a:bodyPr>
          <a:lstStyle/>
          <a:p>
            <a:r>
              <a:rPr lang="en-CA" sz="4400" dirty="0"/>
              <a:t>“…almost all of the participants shared with us personal stories and experiences of losing information.”</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543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5D75F8A-8DB7-AD4F-AF67-852A6DF391F8}"/>
              </a:ext>
            </a:extLst>
          </p:cNvPr>
          <p:cNvSpPr/>
          <p:nvPr/>
        </p:nvSpPr>
        <p:spPr>
          <a:xfrm>
            <a:off x="2122587" y="2638118"/>
            <a:ext cx="8044302" cy="1323439"/>
          </a:xfrm>
          <a:prstGeom prst="rect">
            <a:avLst/>
          </a:prstGeom>
        </p:spPr>
        <p:txBody>
          <a:bodyPr wrap="square">
            <a:spAutoFit/>
          </a:bodyPr>
          <a:lstStyle/>
          <a:p>
            <a:r>
              <a:rPr lang="en-CA" sz="4000" dirty="0"/>
              <a:t>“Don’t get me wrong, I love history but it’s not on my priority list.”</a:t>
            </a:r>
            <a:endParaRPr lang="en-US" sz="4000" dirty="0">
              <a:latin typeface="Arial" panose="020B0604020202020204" pitchFamily="34" charset="0"/>
            </a:endParaRPr>
          </a:p>
        </p:txBody>
      </p:sp>
    </p:spTree>
    <p:extLst>
      <p:ext uri="{BB962C8B-B14F-4D97-AF65-F5344CB8AC3E}">
        <p14:creationId xmlns:p14="http://schemas.microsoft.com/office/powerpoint/2010/main" val="2267088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B9AE6-9381-D24A-9454-1CBB4E204040}"/>
              </a:ext>
            </a:extLst>
          </p:cNvPr>
          <p:cNvSpPr>
            <a:spLocks noGrp="1"/>
          </p:cNvSpPr>
          <p:nvPr>
            <p:ph type="title"/>
          </p:nvPr>
        </p:nvSpPr>
        <p:spPr/>
        <p:txBody>
          <a:bodyPr/>
          <a:lstStyle/>
          <a:p>
            <a:r>
              <a:rPr lang="en-US" dirty="0"/>
              <a:t>Commercial digital platforms</a:t>
            </a:r>
          </a:p>
        </p:txBody>
      </p:sp>
      <p:sp>
        <p:nvSpPr>
          <p:cNvPr id="3" name="Content Placeholder 2">
            <a:extLst>
              <a:ext uri="{FF2B5EF4-FFF2-40B4-BE49-F238E27FC236}">
                <a16:creationId xmlns:a16="http://schemas.microsoft.com/office/drawing/2014/main" id="{752D2786-4CD5-8041-90D0-3C92425F9A9D}"/>
              </a:ext>
            </a:extLst>
          </p:cNvPr>
          <p:cNvSpPr>
            <a:spLocks noGrp="1"/>
          </p:cNvSpPr>
          <p:nvPr>
            <p:ph idx="1"/>
          </p:nvPr>
        </p:nvSpPr>
        <p:spPr>
          <a:xfrm>
            <a:off x="838200" y="2275367"/>
            <a:ext cx="10515600" cy="4158090"/>
          </a:xfrm>
        </p:spPr>
        <p:txBody>
          <a:bodyPr>
            <a:normAutofit/>
          </a:bodyPr>
          <a:lstStyle/>
          <a:p>
            <a:pPr marL="0" indent="0">
              <a:buNone/>
            </a:pPr>
            <a:r>
              <a:rPr lang="en-US" sz="3600" dirty="0"/>
              <a:t>productivity and sharing  </a:t>
            </a:r>
          </a:p>
          <a:p>
            <a:pPr marL="0" indent="0">
              <a:buNone/>
            </a:pPr>
            <a:endParaRPr lang="en-US" sz="3600" dirty="0"/>
          </a:p>
          <a:p>
            <a:pPr marL="0" indent="0">
              <a:buNone/>
            </a:pPr>
            <a:r>
              <a:rPr lang="en-US" sz="3600" dirty="0"/>
              <a:t>long term archiving</a:t>
            </a:r>
          </a:p>
          <a:p>
            <a:pPr marL="0" indent="0">
              <a:buNone/>
            </a:pPr>
            <a:endParaRPr lang="en-US" sz="3600" dirty="0"/>
          </a:p>
          <a:p>
            <a:pPr marL="0" indent="0">
              <a:buNone/>
            </a:pPr>
            <a:r>
              <a:rPr lang="en-US" sz="3600" dirty="0"/>
              <a:t>when the money runs out</a:t>
            </a:r>
          </a:p>
        </p:txBody>
      </p:sp>
      <p:pic>
        <p:nvPicPr>
          <p:cNvPr id="7" name="Picture 6">
            <a:extLst>
              <a:ext uri="{FF2B5EF4-FFF2-40B4-BE49-F238E27FC236}">
                <a16:creationId xmlns:a16="http://schemas.microsoft.com/office/drawing/2014/main" id="{0BF54FC1-9EE1-954E-952E-78D2E7ADFD55}"/>
              </a:ext>
            </a:extLst>
          </p:cNvPr>
          <p:cNvPicPr>
            <a:picLocks/>
          </p:cNvPicPr>
          <p:nvPr/>
        </p:nvPicPr>
        <p:blipFill>
          <a:blip r:embed="rId2"/>
          <a:stretch>
            <a:fillRect/>
          </a:stretch>
        </p:blipFill>
        <p:spPr>
          <a:xfrm>
            <a:off x="7166429" y="2131786"/>
            <a:ext cx="812800" cy="812800"/>
          </a:xfrm>
          <a:prstGeom prst="rect">
            <a:avLst/>
          </a:prstGeom>
        </p:spPr>
      </p:pic>
      <p:pic>
        <p:nvPicPr>
          <p:cNvPr id="9" name="Picture 8">
            <a:extLst>
              <a:ext uri="{FF2B5EF4-FFF2-40B4-BE49-F238E27FC236}">
                <a16:creationId xmlns:a16="http://schemas.microsoft.com/office/drawing/2014/main" id="{38F99DF1-42DE-9B44-8EBE-09FD3585070D}"/>
              </a:ext>
            </a:extLst>
          </p:cNvPr>
          <p:cNvPicPr>
            <a:picLocks/>
          </p:cNvPicPr>
          <p:nvPr/>
        </p:nvPicPr>
        <p:blipFill>
          <a:blip r:embed="rId3"/>
          <a:stretch>
            <a:fillRect/>
          </a:stretch>
        </p:blipFill>
        <p:spPr>
          <a:xfrm>
            <a:off x="7166429" y="4639578"/>
            <a:ext cx="812800" cy="812800"/>
          </a:xfrm>
          <a:prstGeom prst="rect">
            <a:avLst/>
          </a:prstGeom>
        </p:spPr>
      </p:pic>
      <p:pic>
        <p:nvPicPr>
          <p:cNvPr id="10" name="Picture 9">
            <a:extLst>
              <a:ext uri="{FF2B5EF4-FFF2-40B4-BE49-F238E27FC236}">
                <a16:creationId xmlns:a16="http://schemas.microsoft.com/office/drawing/2014/main" id="{02F7CB45-D01F-4448-9AA2-22A0C7F65AEF}"/>
              </a:ext>
            </a:extLst>
          </p:cNvPr>
          <p:cNvPicPr>
            <a:picLocks/>
          </p:cNvPicPr>
          <p:nvPr/>
        </p:nvPicPr>
        <p:blipFill>
          <a:blip r:embed="rId4"/>
          <a:stretch>
            <a:fillRect/>
          </a:stretch>
        </p:blipFill>
        <p:spPr>
          <a:xfrm>
            <a:off x="7166429" y="3385682"/>
            <a:ext cx="812800" cy="812800"/>
          </a:xfrm>
          <a:prstGeom prst="rect">
            <a:avLst/>
          </a:prstGeom>
        </p:spPr>
      </p:pic>
    </p:spTree>
    <p:extLst>
      <p:ext uri="{BB962C8B-B14F-4D97-AF65-F5344CB8AC3E}">
        <p14:creationId xmlns:p14="http://schemas.microsoft.com/office/powerpoint/2010/main" val="1110898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51CF6DC-8838-C843-8138-1115304C006F}"/>
              </a:ext>
            </a:extLst>
          </p:cNvPr>
          <p:cNvPicPr>
            <a:picLocks noChangeAspect="1"/>
          </p:cNvPicPr>
          <p:nvPr/>
        </p:nvPicPr>
        <p:blipFill>
          <a:blip r:embed="rId2"/>
          <a:stretch>
            <a:fillRect/>
          </a:stretch>
        </p:blipFill>
        <p:spPr>
          <a:xfrm>
            <a:off x="162774" y="340962"/>
            <a:ext cx="11721542" cy="5641384"/>
          </a:xfrm>
          <a:prstGeom prst="rect">
            <a:avLst/>
          </a:prstGeom>
        </p:spPr>
      </p:pic>
    </p:spTree>
    <p:extLst>
      <p:ext uri="{BB962C8B-B14F-4D97-AF65-F5344CB8AC3E}">
        <p14:creationId xmlns:p14="http://schemas.microsoft.com/office/powerpoint/2010/main" val="759095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F6EAA-B4E9-4E47-BDA9-8A7DFC3F1EC8}"/>
              </a:ext>
            </a:extLst>
          </p:cNvPr>
          <p:cNvSpPr>
            <a:spLocks noGrp="1"/>
          </p:cNvSpPr>
          <p:nvPr>
            <p:ph type="title"/>
          </p:nvPr>
        </p:nvSpPr>
        <p:spPr>
          <a:xfrm>
            <a:off x="791705" y="2255921"/>
            <a:ext cx="10515600" cy="1325563"/>
          </a:xfrm>
        </p:spPr>
        <p:txBody>
          <a:bodyPr/>
          <a:lstStyle/>
          <a:p>
            <a:r>
              <a:rPr lang="en-US" dirty="0"/>
              <a:t>An academic example</a:t>
            </a:r>
          </a:p>
        </p:txBody>
      </p:sp>
    </p:spTree>
    <p:extLst>
      <p:ext uri="{BB962C8B-B14F-4D97-AF65-F5344CB8AC3E}">
        <p14:creationId xmlns:p14="http://schemas.microsoft.com/office/powerpoint/2010/main" val="2757972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FD8C58-71B7-D94B-9B84-6FE00F8BFA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701" y="216976"/>
            <a:ext cx="10726127" cy="6641024"/>
          </a:xfrm>
          <a:prstGeom prst="rect">
            <a:avLst/>
          </a:prstGeom>
        </p:spPr>
      </p:pic>
    </p:spTree>
    <p:extLst>
      <p:ext uri="{BB962C8B-B14F-4D97-AF65-F5344CB8AC3E}">
        <p14:creationId xmlns:p14="http://schemas.microsoft.com/office/powerpoint/2010/main" val="3641359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6A122C-A20A-A04A-B625-BF5795C8F8AF}"/>
              </a:ext>
            </a:extLst>
          </p:cNvPr>
          <p:cNvSpPr>
            <a:spLocks noGrp="1"/>
          </p:cNvSpPr>
          <p:nvPr>
            <p:ph idx="1"/>
          </p:nvPr>
        </p:nvSpPr>
        <p:spPr/>
        <p:txBody>
          <a:bodyPr>
            <a:normAutofit/>
          </a:bodyPr>
          <a:lstStyle/>
          <a:p>
            <a:pPr marL="0" indent="0">
              <a:buNone/>
            </a:pPr>
            <a:r>
              <a:rPr lang="en-CA" sz="3200" dirty="0"/>
              <a:t>“</a:t>
            </a:r>
            <a:r>
              <a:rPr lang="en-CA" sz="3200" dirty="0" err="1"/>
              <a:t>Tallon</a:t>
            </a:r>
            <a:r>
              <a:rPr lang="en-CA" sz="3200" dirty="0"/>
              <a:t> and </a:t>
            </a:r>
            <a:r>
              <a:rPr lang="en-CA" sz="3200" dirty="0" err="1"/>
              <a:t>Blaer’s</a:t>
            </a:r>
            <a:r>
              <a:rPr lang="en-CA" sz="3200" dirty="0"/>
              <a:t> </a:t>
            </a:r>
            <a:r>
              <a:rPr lang="en-CA" sz="3200" u="sng" dirty="0">
                <a:hlinkClick r:id="rId2"/>
              </a:rPr>
              <a:t>laser data consist of 1 billion data points</a:t>
            </a:r>
            <a:r>
              <a:rPr lang="en-CA" sz="3200" dirty="0"/>
              <a:t>, structured as “point clouds,” which software can render into images of the three-dimensional space. Stitch them together, inside and out, map the photographs onto the precise 3-D models, and you have a full digital re-creation of incredible detail and resolution.”</a:t>
            </a:r>
          </a:p>
          <a:p>
            <a:pPr marL="0" indent="0">
              <a:buNone/>
            </a:pPr>
            <a:endParaRPr lang="en-CA" sz="3200" dirty="0"/>
          </a:p>
          <a:p>
            <a:pPr marL="0" indent="0">
              <a:buNone/>
            </a:pPr>
            <a:r>
              <a:rPr lang="en-CA" sz="3200" dirty="0"/>
              <a:t>- </a:t>
            </a:r>
            <a:r>
              <a:rPr lang="en-CA" sz="3200" dirty="0">
                <a:hlinkClick r:id="rId3"/>
              </a:rPr>
              <a:t>The Atlantic </a:t>
            </a:r>
            <a:endParaRPr lang="en-US" sz="3200" dirty="0"/>
          </a:p>
        </p:txBody>
      </p:sp>
    </p:spTree>
    <p:extLst>
      <p:ext uri="{BB962C8B-B14F-4D97-AF65-F5344CB8AC3E}">
        <p14:creationId xmlns:p14="http://schemas.microsoft.com/office/powerpoint/2010/main" val="3724921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183B72-05DE-CC47-9653-6B17567D6703}"/>
              </a:ext>
            </a:extLst>
          </p:cNvPr>
          <p:cNvSpPr>
            <a:spLocks noGrp="1"/>
          </p:cNvSpPr>
          <p:nvPr>
            <p:ph idx="1"/>
          </p:nvPr>
        </p:nvSpPr>
        <p:spPr>
          <a:xfrm>
            <a:off x="900193" y="1314181"/>
            <a:ext cx="10515600" cy="4351338"/>
          </a:xfrm>
        </p:spPr>
        <p:txBody>
          <a:bodyPr>
            <a:normAutofit/>
          </a:bodyPr>
          <a:lstStyle/>
          <a:p>
            <a:pPr marL="0" indent="0">
              <a:buNone/>
            </a:pPr>
            <a:r>
              <a:rPr lang="en-CA" sz="3600" dirty="0"/>
              <a:t>“All those data now exist on a single disk, a tiny portal into the past, which is sitting somewhere on Earth. </a:t>
            </a:r>
            <a:r>
              <a:rPr lang="en-CA" sz="3600" dirty="0" err="1"/>
              <a:t>Blaer</a:t>
            </a:r>
            <a:r>
              <a:rPr lang="en-CA" sz="3600" dirty="0"/>
              <a:t> thought it might be in the hands of </a:t>
            </a:r>
            <a:r>
              <a:rPr lang="en-CA" sz="3600" dirty="0" err="1"/>
              <a:t>Tallon’s</a:t>
            </a:r>
            <a:r>
              <a:rPr lang="en-CA" sz="3600" dirty="0"/>
              <a:t> students at Vassar. But </a:t>
            </a:r>
            <a:r>
              <a:rPr lang="en-CA" sz="3600" dirty="0" err="1"/>
              <a:t>Ochsendorf</a:t>
            </a:r>
            <a:r>
              <a:rPr lang="en-CA" sz="3600" dirty="0"/>
              <a:t> thought the data were most likely with the rest of </a:t>
            </a:r>
            <a:r>
              <a:rPr lang="en-CA" sz="3600" dirty="0" err="1"/>
              <a:t>Tallon’s</a:t>
            </a:r>
            <a:r>
              <a:rPr lang="en-CA" sz="3600" dirty="0"/>
              <a:t> archive, in the possession of his widow, Marie, who held Andrew in her arms as he died.”</a:t>
            </a:r>
            <a:endParaRPr lang="en-US" sz="3600" dirty="0"/>
          </a:p>
        </p:txBody>
      </p:sp>
    </p:spTree>
    <p:extLst>
      <p:ext uri="{BB962C8B-B14F-4D97-AF65-F5344CB8AC3E}">
        <p14:creationId xmlns:p14="http://schemas.microsoft.com/office/powerpoint/2010/main" val="2063865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69091-00BF-F44A-A4C1-5DAD88CFF4B0}"/>
              </a:ext>
            </a:extLst>
          </p:cNvPr>
          <p:cNvSpPr>
            <a:spLocks noGrp="1"/>
          </p:cNvSpPr>
          <p:nvPr>
            <p:ph type="title"/>
          </p:nvPr>
        </p:nvSpPr>
        <p:spPr/>
        <p:txBody>
          <a:bodyPr/>
          <a:lstStyle/>
          <a:p>
            <a:r>
              <a:rPr lang="en-US" dirty="0"/>
              <a:t>COPPUL</a:t>
            </a:r>
          </a:p>
        </p:txBody>
      </p:sp>
      <p:sp>
        <p:nvSpPr>
          <p:cNvPr id="3" name="Content Placeholder 2">
            <a:extLst>
              <a:ext uri="{FF2B5EF4-FFF2-40B4-BE49-F238E27FC236}">
                <a16:creationId xmlns:a16="http://schemas.microsoft.com/office/drawing/2014/main" id="{E70372B9-0B6C-7545-991E-6C891AF75D0D}"/>
              </a:ext>
            </a:extLst>
          </p:cNvPr>
          <p:cNvSpPr>
            <a:spLocks noGrp="1"/>
          </p:cNvSpPr>
          <p:nvPr>
            <p:ph idx="1"/>
          </p:nvPr>
        </p:nvSpPr>
        <p:spPr/>
        <p:txBody>
          <a:bodyPr>
            <a:normAutofit/>
          </a:bodyPr>
          <a:lstStyle/>
          <a:p>
            <a:pPr>
              <a:spcBef>
                <a:spcPct val="0"/>
              </a:spcBef>
              <a:spcAft>
                <a:spcPts val="1000"/>
              </a:spcAft>
            </a:pPr>
            <a:r>
              <a:rPr lang="en-US" altLang="en-US" sz="3600" dirty="0">
                <a:latin typeface="Arial" panose="020B0604020202020204" pitchFamily="34" charset="0"/>
                <a:cs typeface="Arial" panose="020B0604020202020204" pitchFamily="34" charset="0"/>
              </a:rPr>
              <a:t>22 University Libraries from Manitoba, Saskatchewan, Alberta and British Columbia</a:t>
            </a:r>
          </a:p>
          <a:p>
            <a:pPr>
              <a:spcBef>
                <a:spcPct val="0"/>
              </a:spcBef>
              <a:spcAft>
                <a:spcPts val="1000"/>
              </a:spcAft>
            </a:pPr>
            <a:r>
              <a:rPr lang="en-CA" altLang="en-US" sz="3600" dirty="0">
                <a:latin typeface="Arial" panose="020B0604020202020204" pitchFamily="34" charset="0"/>
                <a:cs typeface="Arial" panose="020B0604020202020204" pitchFamily="34" charset="0"/>
              </a:rPr>
              <a:t>Purpose is to “leverage our collective expertise, resources, and influence”</a:t>
            </a:r>
          </a:p>
          <a:p>
            <a:pPr>
              <a:spcBef>
                <a:spcPct val="0"/>
              </a:spcBef>
              <a:spcAft>
                <a:spcPts val="1000"/>
              </a:spcAft>
            </a:pPr>
            <a:r>
              <a:rPr lang="en-CA" altLang="en-US" sz="3600" dirty="0">
                <a:latin typeface="Arial" panose="020B0604020202020204" pitchFamily="34" charset="0"/>
                <a:cs typeface="Arial" panose="020B0604020202020204" pitchFamily="34" charset="0"/>
              </a:rPr>
              <a:t>Digital preservation efforts beginning in 2007</a:t>
            </a:r>
            <a:endParaRPr lang="en-US" altLang="en-US" sz="3600" dirty="0">
              <a:latin typeface="Arial" panose="020B0604020202020204" pitchFamily="34" charset="0"/>
              <a:cs typeface="Arial" panose="020B0604020202020204" pitchFamily="34" charset="0"/>
            </a:endParaRPr>
          </a:p>
          <a:p>
            <a:endParaRPr lang="en-US" sz="3600" dirty="0"/>
          </a:p>
        </p:txBody>
      </p:sp>
    </p:spTree>
    <p:extLst>
      <p:ext uri="{BB962C8B-B14F-4D97-AF65-F5344CB8AC3E}">
        <p14:creationId xmlns:p14="http://schemas.microsoft.com/office/powerpoint/2010/main" val="1702611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BABE0-1769-DF4C-AA59-42A87F11AE11}"/>
              </a:ext>
            </a:extLst>
          </p:cNvPr>
          <p:cNvSpPr>
            <a:spLocks noGrp="1"/>
          </p:cNvSpPr>
          <p:nvPr>
            <p:ph type="title"/>
          </p:nvPr>
        </p:nvSpPr>
        <p:spPr/>
        <p:txBody>
          <a:bodyPr/>
          <a:lstStyle/>
          <a:p>
            <a:r>
              <a:rPr lang="en-US" dirty="0"/>
              <a:t>Data management planning</a:t>
            </a:r>
          </a:p>
        </p:txBody>
      </p:sp>
      <p:sp>
        <p:nvSpPr>
          <p:cNvPr id="3" name="Content Placeholder 2">
            <a:extLst>
              <a:ext uri="{FF2B5EF4-FFF2-40B4-BE49-F238E27FC236}">
                <a16:creationId xmlns:a16="http://schemas.microsoft.com/office/drawing/2014/main" id="{70E7B037-A5BE-BE47-871D-EB00FA8CD7C7}"/>
              </a:ext>
            </a:extLst>
          </p:cNvPr>
          <p:cNvSpPr>
            <a:spLocks noGrp="1"/>
          </p:cNvSpPr>
          <p:nvPr>
            <p:ph idx="1"/>
          </p:nvPr>
        </p:nvSpPr>
        <p:spPr/>
        <p:txBody>
          <a:bodyPr>
            <a:normAutofit/>
          </a:bodyPr>
          <a:lstStyle/>
          <a:p>
            <a:r>
              <a:rPr lang="en-US" sz="3400" dirty="0"/>
              <a:t>Help content creators think about managing data proactively throughout the entire process </a:t>
            </a:r>
          </a:p>
          <a:p>
            <a:r>
              <a:rPr lang="en-US" sz="3400" dirty="0"/>
              <a:t>Provide options for archiving data when the project is done</a:t>
            </a:r>
          </a:p>
          <a:p>
            <a:r>
              <a:rPr lang="en-US" sz="3400" dirty="0"/>
              <a:t>Policies to encourage this </a:t>
            </a:r>
            <a:r>
              <a:rPr lang="en-US" sz="3400" dirty="0" err="1"/>
              <a:t>behaviour</a:t>
            </a:r>
            <a:endParaRPr lang="en-US" sz="3400" dirty="0"/>
          </a:p>
        </p:txBody>
      </p:sp>
    </p:spTree>
    <p:extLst>
      <p:ext uri="{BB962C8B-B14F-4D97-AF65-F5344CB8AC3E}">
        <p14:creationId xmlns:p14="http://schemas.microsoft.com/office/powerpoint/2010/main" val="24200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CE1FC-47F3-204D-951A-051D1B126982}"/>
              </a:ext>
            </a:extLst>
          </p:cNvPr>
          <p:cNvSpPr>
            <a:spLocks noGrp="1"/>
          </p:cNvSpPr>
          <p:nvPr>
            <p:ph type="title"/>
          </p:nvPr>
        </p:nvSpPr>
        <p:spPr/>
        <p:txBody>
          <a:bodyPr/>
          <a:lstStyle/>
          <a:p>
            <a:r>
              <a:rPr lang="en-US" dirty="0"/>
              <a:t>Digital preservation requires…	</a:t>
            </a:r>
          </a:p>
        </p:txBody>
      </p:sp>
      <p:sp>
        <p:nvSpPr>
          <p:cNvPr id="3" name="Content Placeholder 2">
            <a:extLst>
              <a:ext uri="{FF2B5EF4-FFF2-40B4-BE49-F238E27FC236}">
                <a16:creationId xmlns:a16="http://schemas.microsoft.com/office/drawing/2014/main" id="{3AC89ADE-3AFC-CA4B-8244-CC5636E90E94}"/>
              </a:ext>
            </a:extLst>
          </p:cNvPr>
          <p:cNvSpPr>
            <a:spLocks noGrp="1"/>
          </p:cNvSpPr>
          <p:nvPr>
            <p:ph idx="1"/>
          </p:nvPr>
        </p:nvSpPr>
        <p:spPr/>
        <p:txBody>
          <a:bodyPr>
            <a:normAutofit/>
          </a:bodyPr>
          <a:lstStyle/>
          <a:p>
            <a:r>
              <a:rPr lang="en-US" sz="3400" dirty="0"/>
              <a:t>Planning and prioritization</a:t>
            </a:r>
          </a:p>
          <a:p>
            <a:r>
              <a:rPr lang="en-US" sz="3400" dirty="0"/>
              <a:t>Resource allocation</a:t>
            </a:r>
          </a:p>
          <a:p>
            <a:r>
              <a:rPr lang="en-US" sz="3400" dirty="0"/>
              <a:t>Sustainable solutions</a:t>
            </a:r>
          </a:p>
          <a:p>
            <a:r>
              <a:rPr lang="en-US" sz="3400" dirty="0"/>
              <a:t>Capacity building and collaboration</a:t>
            </a:r>
          </a:p>
        </p:txBody>
      </p:sp>
    </p:spTree>
    <p:extLst>
      <p:ext uri="{BB962C8B-B14F-4D97-AF65-F5344CB8AC3E}">
        <p14:creationId xmlns:p14="http://schemas.microsoft.com/office/powerpoint/2010/main" val="2587117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89530-5853-874A-90DD-89C70711F717}"/>
              </a:ext>
            </a:extLst>
          </p:cNvPr>
          <p:cNvSpPr>
            <a:spLocks noGrp="1"/>
          </p:cNvSpPr>
          <p:nvPr>
            <p:ph type="title"/>
          </p:nvPr>
        </p:nvSpPr>
        <p:spPr/>
        <p:txBody>
          <a:bodyPr/>
          <a:lstStyle/>
          <a:p>
            <a:r>
              <a:rPr lang="en-US" dirty="0"/>
              <a:t>COPPUL Digital Preservation Services</a:t>
            </a:r>
          </a:p>
        </p:txBody>
      </p:sp>
      <p:sp>
        <p:nvSpPr>
          <p:cNvPr id="3" name="Content Placeholder 2">
            <a:extLst>
              <a:ext uri="{FF2B5EF4-FFF2-40B4-BE49-F238E27FC236}">
                <a16:creationId xmlns:a16="http://schemas.microsoft.com/office/drawing/2014/main" id="{5BAA92AD-48E6-EB49-B66B-ABA0F0C00C29}"/>
              </a:ext>
            </a:extLst>
          </p:cNvPr>
          <p:cNvSpPr>
            <a:spLocks noGrp="1"/>
          </p:cNvSpPr>
          <p:nvPr>
            <p:ph idx="1"/>
          </p:nvPr>
        </p:nvSpPr>
        <p:spPr/>
        <p:txBody>
          <a:bodyPr/>
          <a:lstStyle/>
          <a:p>
            <a:pPr marL="0" indent="0">
              <a:buNone/>
            </a:pPr>
            <a:r>
              <a:rPr lang="en-CA" dirty="0"/>
              <a:t>Focused on:</a:t>
            </a:r>
          </a:p>
          <a:p>
            <a:r>
              <a:rPr lang="en-CA" dirty="0"/>
              <a:t>Sustainability</a:t>
            </a:r>
          </a:p>
          <a:p>
            <a:r>
              <a:rPr lang="en-CA" dirty="0"/>
              <a:t>Open-source software</a:t>
            </a:r>
          </a:p>
          <a:p>
            <a:r>
              <a:rPr lang="en-CA" dirty="0"/>
              <a:t>Non-commercial hosting </a:t>
            </a:r>
          </a:p>
          <a:p>
            <a:r>
              <a:rPr lang="en-CA" dirty="0"/>
              <a:t>Collaboration</a:t>
            </a:r>
          </a:p>
          <a:p>
            <a:pPr marL="0" indent="0">
              <a:buNone/>
            </a:pPr>
            <a:endParaRPr lang="en-CA" dirty="0"/>
          </a:p>
          <a:p>
            <a:pPr marL="0" indent="0">
              <a:buNone/>
            </a:pPr>
            <a:r>
              <a:rPr lang="en-CA" dirty="0">
                <a:hlinkClick r:id="rId2">
                  <a:extLst>
                    <a:ext uri="{A12FA001-AC4F-418D-AE19-62706E023703}">
                      <ahyp:hlinkClr xmlns:ahyp="http://schemas.microsoft.com/office/drawing/2018/hyperlinkcolor" val="tx"/>
                    </a:ext>
                  </a:extLst>
                </a:hlinkClick>
              </a:rPr>
              <a:t>The benefits of COPPUL's digital preservation services</a:t>
            </a:r>
            <a:endParaRPr lang="en-CA" dirty="0"/>
          </a:p>
          <a:p>
            <a:pPr marL="0" indent="0">
              <a:buNone/>
            </a:pPr>
            <a:endParaRPr lang="en-US" dirty="0"/>
          </a:p>
        </p:txBody>
      </p:sp>
    </p:spTree>
    <p:extLst>
      <p:ext uri="{BB962C8B-B14F-4D97-AF65-F5344CB8AC3E}">
        <p14:creationId xmlns:p14="http://schemas.microsoft.com/office/powerpoint/2010/main" val="1983603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D7F34-0E39-8C47-A188-58E6B3E92C58}"/>
              </a:ext>
            </a:extLst>
          </p:cNvPr>
          <p:cNvSpPr>
            <a:spLocks noGrp="1"/>
          </p:cNvSpPr>
          <p:nvPr>
            <p:ph type="title"/>
          </p:nvPr>
        </p:nvSpPr>
        <p:spPr>
          <a:xfrm>
            <a:off x="760708" y="2271419"/>
            <a:ext cx="10515600" cy="1325563"/>
          </a:xfrm>
        </p:spPr>
        <p:txBody>
          <a:bodyPr/>
          <a:lstStyle/>
          <a:p>
            <a:r>
              <a:rPr lang="en-US" dirty="0"/>
              <a:t>Technical Details</a:t>
            </a:r>
          </a:p>
        </p:txBody>
      </p:sp>
    </p:spTree>
    <p:extLst>
      <p:ext uri="{BB962C8B-B14F-4D97-AF65-F5344CB8AC3E}">
        <p14:creationId xmlns:p14="http://schemas.microsoft.com/office/powerpoint/2010/main" val="4140749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5036C4-2D62-2740-AB7A-DC5665DFBFF8}"/>
              </a:ext>
            </a:extLst>
          </p:cNvPr>
          <p:cNvSpPr/>
          <p:nvPr/>
        </p:nvSpPr>
        <p:spPr>
          <a:xfrm>
            <a:off x="6142440" y="2011142"/>
            <a:ext cx="3562066" cy="343923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1D47A59-0751-0743-853C-B9B34480D216}"/>
              </a:ext>
            </a:extLst>
          </p:cNvPr>
          <p:cNvSpPr>
            <a:spLocks noGrp="1"/>
          </p:cNvSpPr>
          <p:nvPr>
            <p:ph type="title"/>
          </p:nvPr>
        </p:nvSpPr>
        <p:spPr/>
        <p:txBody>
          <a:bodyPr/>
          <a:lstStyle/>
          <a:p>
            <a:r>
              <a:rPr lang="en-US" dirty="0"/>
              <a:t>LOCKSS </a:t>
            </a:r>
            <a:br>
              <a:rPr lang="en-US" dirty="0"/>
            </a:br>
            <a:r>
              <a:rPr lang="en-US" dirty="0"/>
              <a:t>“Lots of Copies Keeps Stuff Safe”</a:t>
            </a:r>
          </a:p>
        </p:txBody>
      </p:sp>
      <p:sp>
        <p:nvSpPr>
          <p:cNvPr id="6" name="TextBox 5">
            <a:extLst>
              <a:ext uri="{FF2B5EF4-FFF2-40B4-BE49-F238E27FC236}">
                <a16:creationId xmlns:a16="http://schemas.microsoft.com/office/drawing/2014/main" id="{14B2BBA0-A9DC-2D4E-8BF5-924A3C699D84}"/>
              </a:ext>
            </a:extLst>
          </p:cNvPr>
          <p:cNvSpPr txBox="1"/>
          <p:nvPr/>
        </p:nvSpPr>
        <p:spPr>
          <a:xfrm>
            <a:off x="838200" y="2394424"/>
            <a:ext cx="4648200" cy="1661993"/>
          </a:xfrm>
          <a:prstGeom prst="rect">
            <a:avLst/>
          </a:prstGeom>
          <a:noFill/>
        </p:spPr>
        <p:txBody>
          <a:bodyPr wrap="square" rtlCol="0">
            <a:spAutoFit/>
          </a:bodyPr>
          <a:lstStyle/>
          <a:p>
            <a:r>
              <a:rPr lang="en-US" sz="3400" dirty="0"/>
              <a:t>An open source, library-led preservation software system</a:t>
            </a:r>
          </a:p>
        </p:txBody>
      </p:sp>
      <p:pic>
        <p:nvPicPr>
          <p:cNvPr id="7" name="Picture 6">
            <a:extLst>
              <a:ext uri="{FF2B5EF4-FFF2-40B4-BE49-F238E27FC236}">
                <a16:creationId xmlns:a16="http://schemas.microsoft.com/office/drawing/2014/main" id="{0173773E-96DF-224C-BE8E-4E74DBD5598B}"/>
              </a:ext>
            </a:extLst>
          </p:cNvPr>
          <p:cNvPicPr>
            <a:picLocks noChangeAspect="1"/>
          </p:cNvPicPr>
          <p:nvPr/>
        </p:nvPicPr>
        <p:blipFill>
          <a:blip r:embed="rId2"/>
          <a:stretch>
            <a:fillRect/>
          </a:stretch>
        </p:blipFill>
        <p:spPr>
          <a:xfrm>
            <a:off x="6470934" y="2394424"/>
            <a:ext cx="2905078" cy="2672672"/>
          </a:xfrm>
          <a:prstGeom prst="rect">
            <a:avLst/>
          </a:prstGeom>
        </p:spPr>
      </p:pic>
    </p:spTree>
    <p:extLst>
      <p:ext uri="{BB962C8B-B14F-4D97-AF65-F5344CB8AC3E}">
        <p14:creationId xmlns:p14="http://schemas.microsoft.com/office/powerpoint/2010/main" val="2761838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47A59-0751-0743-853C-B9B34480D216}"/>
              </a:ext>
            </a:extLst>
          </p:cNvPr>
          <p:cNvSpPr>
            <a:spLocks noGrp="1"/>
          </p:cNvSpPr>
          <p:nvPr>
            <p:ph type="title"/>
          </p:nvPr>
        </p:nvSpPr>
        <p:spPr/>
        <p:txBody>
          <a:bodyPr/>
          <a:lstStyle/>
          <a:p>
            <a:r>
              <a:rPr lang="en-US" dirty="0"/>
              <a:t>LOCKSS </a:t>
            </a:r>
            <a:br>
              <a:rPr lang="en-US" dirty="0"/>
            </a:br>
            <a:r>
              <a:rPr lang="en-US" dirty="0"/>
              <a:t>“Lots of Copies Keeps Stuff Safe”</a:t>
            </a:r>
          </a:p>
        </p:txBody>
      </p:sp>
      <p:pic>
        <p:nvPicPr>
          <p:cNvPr id="4" name="Content Placeholder 3">
            <a:extLst>
              <a:ext uri="{FF2B5EF4-FFF2-40B4-BE49-F238E27FC236}">
                <a16:creationId xmlns:a16="http://schemas.microsoft.com/office/drawing/2014/main" id="{5B901C28-9736-BE43-A0D9-93D236312E48}"/>
              </a:ext>
            </a:extLst>
          </p:cNvPr>
          <p:cNvPicPr>
            <a:picLocks noGrp="1" noChangeAspect="1"/>
          </p:cNvPicPr>
          <p:nvPr>
            <p:ph idx="1"/>
          </p:nvPr>
        </p:nvPicPr>
        <p:blipFill>
          <a:blip r:embed="rId2"/>
          <a:stretch>
            <a:fillRect/>
          </a:stretch>
        </p:blipFill>
        <p:spPr>
          <a:xfrm>
            <a:off x="3193000" y="1738923"/>
            <a:ext cx="5806000" cy="4351338"/>
          </a:xfrm>
          <a:prstGeom prst="rect">
            <a:avLst/>
          </a:prstGeom>
        </p:spPr>
      </p:pic>
      <p:sp>
        <p:nvSpPr>
          <p:cNvPr id="3" name="Rectangle 2">
            <a:extLst>
              <a:ext uri="{FF2B5EF4-FFF2-40B4-BE49-F238E27FC236}">
                <a16:creationId xmlns:a16="http://schemas.microsoft.com/office/drawing/2014/main" id="{B3AAF164-4DA9-164A-A101-2FFE7050955A}"/>
              </a:ext>
            </a:extLst>
          </p:cNvPr>
          <p:cNvSpPr/>
          <p:nvPr/>
        </p:nvSpPr>
        <p:spPr>
          <a:xfrm>
            <a:off x="2840064" y="6090261"/>
            <a:ext cx="6799882" cy="646331"/>
          </a:xfrm>
          <a:prstGeom prst="rect">
            <a:avLst/>
          </a:prstGeom>
        </p:spPr>
        <p:txBody>
          <a:bodyPr wrap="square">
            <a:spAutoFit/>
          </a:bodyPr>
          <a:lstStyle/>
          <a:p>
            <a:pPr>
              <a:spcBef>
                <a:spcPct val="0"/>
              </a:spcBef>
            </a:pPr>
            <a:r>
              <a:rPr lang="en-US" altLang="en-US" dirty="0">
                <a:latin typeface="Arial" panose="020B0604020202020204" pitchFamily="34" charset="0"/>
                <a:cs typeface="Arial" panose="020B0604020202020204" pitchFamily="34" charset="0"/>
              </a:rPr>
              <a:t>N. Taylor (2019). </a:t>
            </a:r>
            <a:r>
              <a:rPr lang="en-CA" altLang="en-US" dirty="0">
                <a:latin typeface="Arial" panose="020B0604020202020204" pitchFamily="34" charset="0"/>
                <a:cs typeface="Arial" panose="020B0604020202020204" pitchFamily="34" charset="0"/>
                <a:hlinkClick r:id="rId3"/>
              </a:rPr>
              <a:t>https://bibbase.org/network/publication/taylor-lotsofchecksumskeepstuffsafer-2019</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2208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99A3-8166-A144-B781-FB8D4FFA332A}"/>
              </a:ext>
            </a:extLst>
          </p:cNvPr>
          <p:cNvSpPr>
            <a:spLocks noGrp="1"/>
          </p:cNvSpPr>
          <p:nvPr>
            <p:ph type="title"/>
          </p:nvPr>
        </p:nvSpPr>
        <p:spPr/>
        <p:txBody>
          <a:bodyPr/>
          <a:lstStyle/>
          <a:p>
            <a:r>
              <a:rPr lang="en-US" altLang="en-US" dirty="0">
                <a:latin typeface="Arial" panose="020B0604020202020204" pitchFamily="34" charset="0"/>
                <a:cs typeface="Arial" panose="020B0604020202020204" pitchFamily="34" charset="0"/>
              </a:rPr>
              <a:t>COPPUL Private LOCKSS Network</a:t>
            </a:r>
            <a:endParaRPr lang="en-US" dirty="0"/>
          </a:p>
        </p:txBody>
      </p:sp>
      <p:sp>
        <p:nvSpPr>
          <p:cNvPr id="3" name="Content Placeholder 2">
            <a:extLst>
              <a:ext uri="{FF2B5EF4-FFF2-40B4-BE49-F238E27FC236}">
                <a16:creationId xmlns:a16="http://schemas.microsoft.com/office/drawing/2014/main" id="{32F03633-61E4-AD4F-A7AC-593659B0DFD8}"/>
              </a:ext>
            </a:extLst>
          </p:cNvPr>
          <p:cNvSpPr>
            <a:spLocks noGrp="1"/>
          </p:cNvSpPr>
          <p:nvPr>
            <p:ph idx="1"/>
          </p:nvPr>
        </p:nvSpPr>
        <p:spPr/>
        <p:txBody>
          <a:bodyPr>
            <a:normAutofit/>
          </a:bodyPr>
          <a:lstStyle/>
          <a:p>
            <a:pPr>
              <a:lnSpc>
                <a:spcPct val="150000"/>
              </a:lnSpc>
            </a:pPr>
            <a:r>
              <a:rPr lang="en-US" sz="3200" dirty="0"/>
              <a:t>Begun in 2007</a:t>
            </a:r>
          </a:p>
          <a:p>
            <a:pPr>
              <a:lnSpc>
                <a:spcPct val="150000"/>
              </a:lnSpc>
            </a:pPr>
            <a:r>
              <a:rPr lang="en-US" sz="3200" dirty="0"/>
              <a:t>8 institutions to start expanded to 11</a:t>
            </a:r>
          </a:p>
          <a:p>
            <a:pPr>
              <a:lnSpc>
                <a:spcPct val="150000"/>
              </a:lnSpc>
            </a:pPr>
            <a:r>
              <a:rPr lang="en-US" sz="3200" dirty="0"/>
              <a:t>Each institution hosted a LOCKSS box.</a:t>
            </a:r>
          </a:p>
        </p:txBody>
      </p:sp>
    </p:spTree>
    <p:extLst>
      <p:ext uri="{BB962C8B-B14F-4D97-AF65-F5344CB8AC3E}">
        <p14:creationId xmlns:p14="http://schemas.microsoft.com/office/powerpoint/2010/main" val="3374744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D29B1-26B3-8643-8E86-873007B8F54A}"/>
              </a:ext>
            </a:extLst>
          </p:cNvPr>
          <p:cNvSpPr>
            <a:spLocks noGrp="1"/>
          </p:cNvSpPr>
          <p:nvPr>
            <p:ph type="title"/>
          </p:nvPr>
        </p:nvSpPr>
        <p:spPr/>
        <p:txBody>
          <a:bodyPr/>
          <a:lstStyle/>
          <a:p>
            <a:r>
              <a:rPr lang="en-US" dirty="0"/>
              <a:t>COPPUL PLN Challenges</a:t>
            </a:r>
          </a:p>
        </p:txBody>
      </p:sp>
      <p:sp>
        <p:nvSpPr>
          <p:cNvPr id="3" name="Content Placeholder 2">
            <a:extLst>
              <a:ext uri="{FF2B5EF4-FFF2-40B4-BE49-F238E27FC236}">
                <a16:creationId xmlns:a16="http://schemas.microsoft.com/office/drawing/2014/main" id="{1D6C629A-C7D2-1042-8C22-7AD37A400969}"/>
              </a:ext>
            </a:extLst>
          </p:cNvPr>
          <p:cNvSpPr>
            <a:spLocks noGrp="1"/>
          </p:cNvSpPr>
          <p:nvPr>
            <p:ph idx="1"/>
          </p:nvPr>
        </p:nvSpPr>
        <p:spPr/>
        <p:txBody>
          <a:bodyPr>
            <a:normAutofit/>
          </a:bodyPr>
          <a:lstStyle/>
          <a:p>
            <a:pPr>
              <a:lnSpc>
                <a:spcPct val="150000"/>
              </a:lnSpc>
            </a:pPr>
            <a:r>
              <a:rPr lang="en-US" sz="3200" dirty="0"/>
              <a:t>Difficult to get content into the network</a:t>
            </a:r>
          </a:p>
          <a:p>
            <a:pPr>
              <a:lnSpc>
                <a:spcPct val="150000"/>
              </a:lnSpc>
            </a:pPr>
            <a:r>
              <a:rPr lang="en-US" sz="3200" dirty="0"/>
              <a:t>Only institutions who hosted a LOCKSS box could use the service</a:t>
            </a:r>
          </a:p>
          <a:p>
            <a:pPr>
              <a:lnSpc>
                <a:spcPct val="150000"/>
              </a:lnSpc>
            </a:pPr>
            <a:r>
              <a:rPr lang="en-US" sz="3200" dirty="0"/>
              <a:t>Large number of nodes added complexity and increased costs</a:t>
            </a:r>
          </a:p>
        </p:txBody>
      </p:sp>
    </p:spTree>
    <p:extLst>
      <p:ext uri="{BB962C8B-B14F-4D97-AF65-F5344CB8AC3E}">
        <p14:creationId xmlns:p14="http://schemas.microsoft.com/office/powerpoint/2010/main" val="2728504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460D-2428-0747-81A4-82AA689B1CE0}"/>
              </a:ext>
            </a:extLst>
          </p:cNvPr>
          <p:cNvSpPr>
            <a:spLocks noGrp="1"/>
          </p:cNvSpPr>
          <p:nvPr>
            <p:ph type="title"/>
          </p:nvPr>
        </p:nvSpPr>
        <p:spPr/>
        <p:txBody>
          <a:bodyPr/>
          <a:lstStyle/>
          <a:p>
            <a:r>
              <a:rPr lang="en-US" dirty="0"/>
              <a:t>COPPUL </a:t>
            </a:r>
            <a:r>
              <a:rPr lang="en-US" dirty="0" err="1"/>
              <a:t>WestVault</a:t>
            </a:r>
            <a:r>
              <a:rPr lang="en-US" dirty="0"/>
              <a:t> (2018)</a:t>
            </a:r>
          </a:p>
        </p:txBody>
      </p:sp>
      <p:pic>
        <p:nvPicPr>
          <p:cNvPr id="4" name="Picture 3">
            <a:extLst>
              <a:ext uri="{FF2B5EF4-FFF2-40B4-BE49-F238E27FC236}">
                <a16:creationId xmlns:a16="http://schemas.microsoft.com/office/drawing/2014/main" id="{FF7D72B5-B97B-A641-ADC7-F03C93624A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24075" y="2044803"/>
            <a:ext cx="5407762" cy="4052876"/>
          </a:xfrm>
          <a:prstGeom prst="rect">
            <a:avLst/>
          </a:prstGeom>
          <a:ln>
            <a:solidFill>
              <a:schemeClr val="tx1">
                <a:lumMod val="65000"/>
                <a:lumOff val="35000"/>
              </a:schemeClr>
            </a:solidFill>
          </a:ln>
        </p:spPr>
      </p:pic>
      <p:pic>
        <p:nvPicPr>
          <p:cNvPr id="5" name="Picture 4">
            <a:extLst>
              <a:ext uri="{FF2B5EF4-FFF2-40B4-BE49-F238E27FC236}">
                <a16:creationId xmlns:a16="http://schemas.microsoft.com/office/drawing/2014/main" id="{4CAC43A5-DBA2-634E-A0B4-9A9B3D2FAF36}"/>
              </a:ext>
            </a:extLst>
          </p:cNvPr>
          <p:cNvPicPr>
            <a:picLocks noChangeAspect="1"/>
          </p:cNvPicPr>
          <p:nvPr/>
        </p:nvPicPr>
        <p:blipFill>
          <a:blip r:embed="rId3"/>
          <a:stretch>
            <a:fillRect/>
          </a:stretch>
        </p:blipFill>
        <p:spPr>
          <a:xfrm>
            <a:off x="1616666" y="3118741"/>
            <a:ext cx="1905000" cy="1905000"/>
          </a:xfrm>
          <a:prstGeom prst="rect">
            <a:avLst/>
          </a:prstGeom>
        </p:spPr>
      </p:pic>
      <p:cxnSp>
        <p:nvCxnSpPr>
          <p:cNvPr id="6" name="Straight Arrow Connector 5">
            <a:extLst>
              <a:ext uri="{FF2B5EF4-FFF2-40B4-BE49-F238E27FC236}">
                <a16:creationId xmlns:a16="http://schemas.microsoft.com/office/drawing/2014/main" id="{24E225DB-ECC1-C14E-9A40-158E1E6E6A68}"/>
              </a:ext>
            </a:extLst>
          </p:cNvPr>
          <p:cNvCxnSpPr>
            <a:cxnSpLocks/>
            <a:stCxn id="5" idx="3"/>
            <a:endCxn id="4" idx="1"/>
          </p:cNvCxnSpPr>
          <p:nvPr/>
        </p:nvCxnSpPr>
        <p:spPr>
          <a:xfrm>
            <a:off x="3521666" y="4071241"/>
            <a:ext cx="1702409" cy="0"/>
          </a:xfrm>
          <a:prstGeom prst="straightConnector1">
            <a:avLst/>
          </a:prstGeom>
          <a:ln w="444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1BC75569-FEC6-9B4C-8EF6-D014F8E4A1CE}"/>
              </a:ext>
            </a:extLst>
          </p:cNvPr>
          <p:cNvSpPr txBox="1"/>
          <p:nvPr/>
        </p:nvSpPr>
        <p:spPr>
          <a:xfrm>
            <a:off x="1443050" y="5122746"/>
            <a:ext cx="2863135" cy="1384995"/>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Drag and drop deposit through web interface</a:t>
            </a:r>
          </a:p>
        </p:txBody>
      </p:sp>
    </p:spTree>
    <p:extLst>
      <p:ext uri="{BB962C8B-B14F-4D97-AF65-F5344CB8AC3E}">
        <p14:creationId xmlns:p14="http://schemas.microsoft.com/office/powerpoint/2010/main" val="3723894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61FFB3-AD90-7549-AFFE-F41F6A4C16B9}"/>
              </a:ext>
            </a:extLst>
          </p:cNvPr>
          <p:cNvPicPr>
            <a:picLocks noChangeAspect="1"/>
          </p:cNvPicPr>
          <p:nvPr/>
        </p:nvPicPr>
        <p:blipFill>
          <a:blip r:embed="rId2"/>
          <a:stretch>
            <a:fillRect/>
          </a:stretch>
        </p:blipFill>
        <p:spPr>
          <a:xfrm>
            <a:off x="428679" y="414669"/>
            <a:ext cx="11074765" cy="5890437"/>
          </a:xfrm>
          <a:prstGeom prst="rect">
            <a:avLst/>
          </a:prstGeom>
        </p:spPr>
      </p:pic>
    </p:spTree>
    <p:extLst>
      <p:ext uri="{BB962C8B-B14F-4D97-AF65-F5344CB8AC3E}">
        <p14:creationId xmlns:p14="http://schemas.microsoft.com/office/powerpoint/2010/main" val="2916028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B5E83-CFAC-9C42-89CB-1DC510416D3F}"/>
              </a:ext>
            </a:extLst>
          </p:cNvPr>
          <p:cNvSpPr>
            <a:spLocks noGrp="1"/>
          </p:cNvSpPr>
          <p:nvPr>
            <p:ph type="title"/>
          </p:nvPr>
        </p:nvSpPr>
        <p:spPr>
          <a:xfrm>
            <a:off x="762001" y="365127"/>
            <a:ext cx="10726188" cy="1481961"/>
          </a:xfrm>
        </p:spPr>
        <p:txBody>
          <a:bodyPr>
            <a:normAutofit/>
          </a:bodyPr>
          <a:lstStyle/>
          <a:p>
            <a:r>
              <a:rPr lang="en-US" sz="3800" dirty="0"/>
              <a:t>Digital Stewardship Network Steering Committee</a:t>
            </a:r>
          </a:p>
        </p:txBody>
      </p:sp>
      <p:sp>
        <p:nvSpPr>
          <p:cNvPr id="7" name="Text Placeholder 1">
            <a:extLst>
              <a:ext uri="{FF2B5EF4-FFF2-40B4-BE49-F238E27FC236}">
                <a16:creationId xmlns:a16="http://schemas.microsoft.com/office/drawing/2014/main" id="{3CFF338B-CC58-7F4C-85B8-F1286AD9220C}"/>
              </a:ext>
            </a:extLst>
          </p:cNvPr>
          <p:cNvSpPr txBox="1">
            <a:spLocks/>
          </p:cNvSpPr>
          <p:nvPr/>
        </p:nvSpPr>
        <p:spPr>
          <a:xfrm>
            <a:off x="838200" y="1850542"/>
            <a:ext cx="3973204" cy="415517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en-CA" sz="16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E5BFB2C9-EC02-E84A-ADBE-45D3289A3416}"/>
              </a:ext>
            </a:extLst>
          </p:cNvPr>
          <p:cNvSpPr/>
          <p:nvPr/>
        </p:nvSpPr>
        <p:spPr>
          <a:xfrm>
            <a:off x="6172200" y="2170582"/>
            <a:ext cx="5074920" cy="3365024"/>
          </a:xfrm>
          <a:prstGeom prst="rect">
            <a:avLst/>
          </a:prstGeom>
        </p:spPr>
        <p:txBody>
          <a:bodyPr wrap="square">
            <a:spAutoFit/>
          </a:bodyPr>
          <a:lstStyle/>
          <a:p>
            <a:pPr marL="285750" indent="-28575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Gabrielle Prefontaine, University of Winnipeg</a:t>
            </a:r>
          </a:p>
          <a:p>
            <a:pPr marL="285750" indent="-28575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Susan </a:t>
            </a:r>
            <a:r>
              <a:rPr lang="en-CA" dirty="0" err="1">
                <a:latin typeface="Arial" panose="020B0604020202020204" pitchFamily="34" charset="0"/>
                <a:cs typeface="Arial" panose="020B0604020202020204" pitchFamily="34" charset="0"/>
              </a:rPr>
              <a:t>Powelson</a:t>
            </a:r>
            <a:r>
              <a:rPr lang="en-CA" dirty="0">
                <a:latin typeface="Arial" panose="020B0604020202020204" pitchFamily="34" charset="0"/>
                <a:cs typeface="Arial" panose="020B0604020202020204" pitchFamily="34" charset="0"/>
              </a:rPr>
              <a:t>, University of Calgary</a:t>
            </a:r>
          </a:p>
          <a:p>
            <a:pPr marL="285750" indent="-28575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Dr. Umar </a:t>
            </a:r>
            <a:r>
              <a:rPr lang="en-CA" dirty="0" err="1">
                <a:latin typeface="Arial" panose="020B0604020202020204" pitchFamily="34" charset="0"/>
                <a:cs typeface="Arial" panose="020B0604020202020204" pitchFamily="34" charset="0"/>
              </a:rPr>
              <a:t>Qasim</a:t>
            </a:r>
            <a:r>
              <a:rPr lang="en-CA" dirty="0">
                <a:latin typeface="Arial" panose="020B0604020202020204" pitchFamily="34" charset="0"/>
                <a:cs typeface="Arial" panose="020B0604020202020204" pitchFamily="34" charset="0"/>
              </a:rPr>
              <a:t>, University of Alberta</a:t>
            </a:r>
          </a:p>
          <a:p>
            <a:pPr marL="285750" indent="-285750">
              <a:lnSpc>
                <a:spcPct val="150000"/>
              </a:lnSpc>
              <a:buFont typeface="Arial" panose="020B0604020202020204" pitchFamily="34" charset="0"/>
              <a:buChar char="•"/>
            </a:pPr>
            <a:r>
              <a:rPr lang="en-CA" dirty="0" err="1">
                <a:latin typeface="Arial" panose="020B0604020202020204" pitchFamily="34" charset="0"/>
                <a:cs typeface="Arial" panose="020B0604020202020204" pitchFamily="34" charset="0"/>
              </a:rPr>
              <a:t>Bronwen</a:t>
            </a:r>
            <a:r>
              <a:rPr lang="en-CA" dirty="0">
                <a:latin typeface="Arial" panose="020B0604020202020204" pitchFamily="34" charset="0"/>
                <a:cs typeface="Arial" panose="020B0604020202020204" pitchFamily="34" charset="0"/>
              </a:rPr>
              <a:t> Sprout, University of British Columbia</a:t>
            </a:r>
          </a:p>
          <a:p>
            <a:pPr marL="180000" indent="-18000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Dale Storie, University of Regina</a:t>
            </a:r>
          </a:p>
          <a:p>
            <a:pPr marL="180000" indent="-18000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Kristina McDavid, COPPUL Executive Director (</a:t>
            </a:r>
            <a:r>
              <a:rPr lang="en-CA" i="1" dirty="0">
                <a:latin typeface="Arial" panose="020B0604020202020204" pitchFamily="34" charset="0"/>
                <a:cs typeface="Arial" panose="020B0604020202020204" pitchFamily="34" charset="0"/>
              </a:rPr>
              <a:t>ex officio</a:t>
            </a:r>
            <a:r>
              <a:rPr lang="en-CA" dirty="0">
                <a:latin typeface="Arial" panose="020B0604020202020204" pitchFamily="34" charset="0"/>
                <a:cs typeface="Arial" panose="020B0604020202020204" pitchFamily="34" charset="0"/>
              </a:rPr>
              <a:t>)</a:t>
            </a:r>
          </a:p>
        </p:txBody>
      </p:sp>
      <p:sp>
        <p:nvSpPr>
          <p:cNvPr id="9" name="Rectangle 8">
            <a:extLst>
              <a:ext uri="{FF2B5EF4-FFF2-40B4-BE49-F238E27FC236}">
                <a16:creationId xmlns:a16="http://schemas.microsoft.com/office/drawing/2014/main" id="{91B89F0E-64EC-8B4E-968D-B4478B5E1D76}"/>
              </a:ext>
            </a:extLst>
          </p:cNvPr>
          <p:cNvSpPr/>
          <p:nvPr/>
        </p:nvSpPr>
        <p:spPr>
          <a:xfrm>
            <a:off x="762000" y="2176288"/>
            <a:ext cx="5263896" cy="3364960"/>
          </a:xfrm>
          <a:prstGeom prst="rect">
            <a:avLst/>
          </a:prstGeom>
        </p:spPr>
        <p:txBody>
          <a:bodyPr wrap="square">
            <a:spAutoFit/>
          </a:bodyPr>
          <a:lstStyle/>
          <a:p>
            <a:pPr marL="285750" indent="-285750">
              <a:lnSpc>
                <a:spcPct val="150000"/>
              </a:lnSpc>
              <a:buFont typeface="Arial" panose="020B0604020202020204" pitchFamily="34" charset="0"/>
              <a:buChar char="•"/>
            </a:pPr>
            <a:r>
              <a:rPr lang="en-CA" b="1" i="1" dirty="0">
                <a:latin typeface="Arial" panose="020B0604020202020204" pitchFamily="34" charset="0"/>
                <a:cs typeface="Arial" panose="020B0604020202020204" pitchFamily="34" charset="0"/>
              </a:rPr>
              <a:t>Corey Davis</a:t>
            </a:r>
            <a:r>
              <a:rPr lang="en-CA" dirty="0">
                <a:latin typeface="Arial" panose="020B0604020202020204" pitchFamily="34" charset="0"/>
                <a:cs typeface="Arial" panose="020B0604020202020204" pitchFamily="34" charset="0"/>
              </a:rPr>
              <a:t>, COPPUL Digital Preservation Coordinator (</a:t>
            </a:r>
            <a:r>
              <a:rPr lang="en-CA" i="1" dirty="0">
                <a:latin typeface="Arial" panose="020B0604020202020204" pitchFamily="34" charset="0"/>
                <a:cs typeface="Arial" panose="020B0604020202020204" pitchFamily="34" charset="0"/>
              </a:rPr>
              <a:t>ex officio</a:t>
            </a:r>
            <a:r>
              <a:rPr lang="en-CA" dirty="0">
                <a:latin typeface="Arial" panose="020B0604020202020204" pitchFamily="34" charset="0"/>
                <a:cs typeface="Arial" panose="020B0604020202020204" pitchFamily="34" charset="0"/>
              </a:rPr>
              <a:t>)</a:t>
            </a:r>
            <a:endParaRPr lang="en-CA" dirty="0"/>
          </a:p>
          <a:p>
            <a:pPr marL="285750" indent="-285750">
              <a:lnSpc>
                <a:spcPct val="150000"/>
              </a:lnSpc>
              <a:buFont typeface="Arial" panose="020B0604020202020204" pitchFamily="34" charset="0"/>
              <a:buChar char="•"/>
            </a:pPr>
            <a:r>
              <a:rPr lang="en-CA" dirty="0"/>
              <a:t>Jordan Bass, University of Manitoba</a:t>
            </a:r>
          </a:p>
          <a:p>
            <a:pPr marL="285750" indent="-285750">
              <a:lnSpc>
                <a:spcPct val="150000"/>
              </a:lnSpc>
              <a:buFont typeface="Arial" panose="020B0604020202020204" pitchFamily="34" charset="0"/>
              <a:buChar char="•"/>
            </a:pPr>
            <a:r>
              <a:rPr lang="en-CA" dirty="0"/>
              <a:t>Ben Hyman, Vancouver Island University</a:t>
            </a:r>
          </a:p>
          <a:p>
            <a:pPr marL="285750" indent="-285750">
              <a:lnSpc>
                <a:spcPct val="150000"/>
              </a:lnSpc>
              <a:buFont typeface="Arial" panose="020B0604020202020204" pitchFamily="34" charset="0"/>
              <a:buChar char="•"/>
            </a:pPr>
            <a:r>
              <a:rPr lang="en-CA" dirty="0"/>
              <a:t>Mark Jordan, Simon Fraser University</a:t>
            </a:r>
          </a:p>
          <a:p>
            <a:pPr marL="285750" indent="-285750">
              <a:lnSpc>
                <a:spcPct val="150000"/>
              </a:lnSpc>
              <a:buFont typeface="Arial" panose="020B0604020202020204" pitchFamily="34" charset="0"/>
              <a:buChar char="•"/>
            </a:pPr>
            <a:r>
              <a:rPr lang="en-CA" dirty="0"/>
              <a:t>Valla McLean, MacEwan University</a:t>
            </a:r>
          </a:p>
          <a:p>
            <a:pPr marL="285750" indent="-285750">
              <a:lnSpc>
                <a:spcPct val="150000"/>
              </a:lnSpc>
              <a:buFont typeface="Arial" panose="020B0604020202020204" pitchFamily="34" charset="0"/>
              <a:buChar char="•"/>
            </a:pPr>
            <a:r>
              <a:rPr lang="en-CA" dirty="0"/>
              <a:t>Dan </a:t>
            </a:r>
            <a:r>
              <a:rPr lang="en-CA" dirty="0" err="1"/>
              <a:t>Mirau</a:t>
            </a:r>
            <a:r>
              <a:rPr lang="en-CA" dirty="0"/>
              <a:t>, Concordia University of Edmonton</a:t>
            </a:r>
          </a:p>
          <a:p>
            <a:pPr marL="285750" indent="-285750">
              <a:lnSpc>
                <a:spcPct val="150000"/>
              </a:lnSpc>
              <a:buFont typeface="Arial" panose="020B0604020202020204" pitchFamily="34" charset="0"/>
              <a:buChar char="•"/>
            </a:pPr>
            <a:r>
              <a:rPr lang="en-CA" dirty="0">
                <a:latin typeface="Arial" panose="020B0604020202020204" pitchFamily="34" charset="0"/>
                <a:cs typeface="Arial" panose="020B0604020202020204" pitchFamily="34" charset="0"/>
              </a:rPr>
              <a:t>Todd </a:t>
            </a:r>
            <a:r>
              <a:rPr lang="en-CA" dirty="0" err="1">
                <a:latin typeface="Arial" panose="020B0604020202020204" pitchFamily="34" charset="0"/>
                <a:cs typeface="Arial" panose="020B0604020202020204" pitchFamily="34" charset="0"/>
              </a:rPr>
              <a:t>Mundle</a:t>
            </a:r>
            <a:r>
              <a:rPr lang="en-CA" dirty="0">
                <a:latin typeface="Arial" panose="020B0604020202020204" pitchFamily="34" charset="0"/>
                <a:cs typeface="Arial" panose="020B0604020202020204" pitchFamily="34" charset="0"/>
              </a:rPr>
              <a:t>, Kwantlen Polytechnic University</a:t>
            </a:r>
          </a:p>
        </p:txBody>
      </p:sp>
    </p:spTree>
    <p:extLst>
      <p:ext uri="{BB962C8B-B14F-4D97-AF65-F5344CB8AC3E}">
        <p14:creationId xmlns:p14="http://schemas.microsoft.com/office/powerpoint/2010/main" val="3275996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87079-E452-864F-8494-E5DFA4A7577C}"/>
              </a:ext>
            </a:extLst>
          </p:cNvPr>
          <p:cNvSpPr>
            <a:spLocks noGrp="1"/>
          </p:cNvSpPr>
          <p:nvPr>
            <p:ph type="title"/>
          </p:nvPr>
        </p:nvSpPr>
        <p:spPr/>
        <p:txBody>
          <a:bodyPr/>
          <a:lstStyle/>
          <a:p>
            <a:r>
              <a:rPr lang="en-US" dirty="0"/>
              <a:t>Other services</a:t>
            </a:r>
          </a:p>
        </p:txBody>
      </p:sp>
      <p:sp>
        <p:nvSpPr>
          <p:cNvPr id="3" name="Content Placeholder 2">
            <a:extLst>
              <a:ext uri="{FF2B5EF4-FFF2-40B4-BE49-F238E27FC236}">
                <a16:creationId xmlns:a16="http://schemas.microsoft.com/office/drawing/2014/main" id="{F82FF9D1-DC5D-994A-984B-57AAA3BB75F3}"/>
              </a:ext>
            </a:extLst>
          </p:cNvPr>
          <p:cNvSpPr>
            <a:spLocks noGrp="1"/>
          </p:cNvSpPr>
          <p:nvPr>
            <p:ph idx="1"/>
          </p:nvPr>
        </p:nvSpPr>
        <p:spPr>
          <a:xfrm>
            <a:off x="838200" y="2169763"/>
            <a:ext cx="10515600" cy="4007200"/>
          </a:xfrm>
        </p:spPr>
        <p:txBody>
          <a:bodyPr>
            <a:normAutofit/>
          </a:bodyPr>
          <a:lstStyle/>
          <a:p>
            <a:pPr>
              <a:lnSpc>
                <a:spcPct val="150000"/>
              </a:lnSpc>
            </a:pPr>
            <a:r>
              <a:rPr lang="en-US" sz="3200" dirty="0"/>
              <a:t>Preservation processing (</a:t>
            </a:r>
            <a:r>
              <a:rPr lang="en-US" sz="3200" dirty="0" err="1"/>
              <a:t>Archivematica</a:t>
            </a:r>
            <a:r>
              <a:rPr lang="en-US" sz="3200" dirty="0"/>
              <a:t>)</a:t>
            </a:r>
          </a:p>
          <a:p>
            <a:pPr>
              <a:lnSpc>
                <a:spcPct val="150000"/>
              </a:lnSpc>
            </a:pPr>
            <a:r>
              <a:rPr lang="en-US" sz="3200" dirty="0"/>
              <a:t>Web Archiving (Archive-it)</a:t>
            </a:r>
          </a:p>
          <a:p>
            <a:pPr>
              <a:lnSpc>
                <a:spcPct val="150000"/>
              </a:lnSpc>
            </a:pPr>
            <a:r>
              <a:rPr lang="en-US" sz="3200" dirty="0"/>
              <a:t>Digital Repositories (</a:t>
            </a:r>
            <a:r>
              <a:rPr lang="en-US" sz="3200" dirty="0" err="1"/>
              <a:t>Arca</a:t>
            </a:r>
            <a:r>
              <a:rPr lang="en-US" sz="3200" dirty="0"/>
              <a:t> and </a:t>
            </a:r>
            <a:r>
              <a:rPr lang="en-US" sz="3200" dirty="0" err="1"/>
              <a:t>Dataverse</a:t>
            </a:r>
            <a:r>
              <a:rPr lang="en-US" sz="3200" dirty="0"/>
              <a:t>)</a:t>
            </a:r>
          </a:p>
        </p:txBody>
      </p:sp>
    </p:spTree>
    <p:extLst>
      <p:ext uri="{BB962C8B-B14F-4D97-AF65-F5344CB8AC3E}">
        <p14:creationId xmlns:p14="http://schemas.microsoft.com/office/powerpoint/2010/main" val="37965689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98E22-0FD4-4340-8573-76AF8B59E2AC}"/>
              </a:ext>
            </a:extLst>
          </p:cNvPr>
          <p:cNvSpPr>
            <a:spLocks noGrp="1"/>
          </p:cNvSpPr>
          <p:nvPr>
            <p:ph type="title"/>
          </p:nvPr>
        </p:nvSpPr>
        <p:spPr/>
        <p:txBody>
          <a:bodyPr/>
          <a:lstStyle/>
          <a:p>
            <a:r>
              <a:rPr lang="en-US" dirty="0"/>
              <a:t>Addressing the adaptive challenges</a:t>
            </a:r>
          </a:p>
        </p:txBody>
      </p:sp>
      <p:sp>
        <p:nvSpPr>
          <p:cNvPr id="3" name="Content Placeholder 2">
            <a:extLst>
              <a:ext uri="{FF2B5EF4-FFF2-40B4-BE49-F238E27FC236}">
                <a16:creationId xmlns:a16="http://schemas.microsoft.com/office/drawing/2014/main" id="{7E42000D-E040-2E4B-911D-555FA1EF10E0}"/>
              </a:ext>
            </a:extLst>
          </p:cNvPr>
          <p:cNvSpPr>
            <a:spLocks noGrp="1"/>
          </p:cNvSpPr>
          <p:nvPr>
            <p:ph idx="1"/>
          </p:nvPr>
        </p:nvSpPr>
        <p:spPr>
          <a:xfrm>
            <a:off x="838200" y="2371241"/>
            <a:ext cx="10515600" cy="2727701"/>
          </a:xfrm>
        </p:spPr>
        <p:txBody>
          <a:bodyPr>
            <a:normAutofit/>
          </a:bodyPr>
          <a:lstStyle/>
          <a:p>
            <a:r>
              <a:rPr lang="en-US" sz="3600" dirty="0"/>
              <a:t>If you build it, will they come?</a:t>
            </a:r>
          </a:p>
          <a:p>
            <a:r>
              <a:rPr lang="en-US" sz="3600" dirty="0"/>
              <a:t>12 institutions signed up to deposit content</a:t>
            </a:r>
          </a:p>
          <a:p>
            <a:r>
              <a:rPr lang="en-US" sz="3600" dirty="0"/>
              <a:t>Focus on capacity building at an institutional level</a:t>
            </a:r>
          </a:p>
          <a:p>
            <a:pPr marL="0" indent="0">
              <a:buNone/>
            </a:pPr>
            <a:endParaRPr lang="en-US" sz="3600" dirty="0"/>
          </a:p>
        </p:txBody>
      </p:sp>
    </p:spTree>
    <p:extLst>
      <p:ext uri="{BB962C8B-B14F-4D97-AF65-F5344CB8AC3E}">
        <p14:creationId xmlns:p14="http://schemas.microsoft.com/office/powerpoint/2010/main" val="11012835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7E4E0-552B-DE44-8514-EF9989E5089A}"/>
              </a:ext>
            </a:extLst>
          </p:cNvPr>
          <p:cNvSpPr>
            <a:spLocks noGrp="1"/>
          </p:cNvSpPr>
          <p:nvPr>
            <p:ph type="title"/>
          </p:nvPr>
        </p:nvSpPr>
        <p:spPr/>
        <p:txBody>
          <a:bodyPr/>
          <a:lstStyle/>
          <a:p>
            <a:r>
              <a:rPr lang="en-US" dirty="0"/>
              <a:t>Communicating risk</a:t>
            </a:r>
          </a:p>
        </p:txBody>
      </p:sp>
      <p:sp>
        <p:nvSpPr>
          <p:cNvPr id="3" name="Content Placeholder 2">
            <a:extLst>
              <a:ext uri="{FF2B5EF4-FFF2-40B4-BE49-F238E27FC236}">
                <a16:creationId xmlns:a16="http://schemas.microsoft.com/office/drawing/2014/main" id="{45DCD404-A226-354C-AFF6-8BF30BBC195B}"/>
              </a:ext>
            </a:extLst>
          </p:cNvPr>
          <p:cNvSpPr>
            <a:spLocks noGrp="1"/>
          </p:cNvSpPr>
          <p:nvPr>
            <p:ph idx="1"/>
          </p:nvPr>
        </p:nvSpPr>
        <p:spPr>
          <a:xfrm>
            <a:off x="838200" y="2665707"/>
            <a:ext cx="10515600" cy="2975675"/>
          </a:xfrm>
        </p:spPr>
        <p:txBody>
          <a:bodyPr>
            <a:normAutofit/>
          </a:bodyPr>
          <a:lstStyle/>
          <a:p>
            <a:r>
              <a:rPr lang="en-US" sz="3600" dirty="0"/>
              <a:t>Get stuff off a hard drive and into ANY managed storage system – whether institutional or cloud</a:t>
            </a:r>
          </a:p>
          <a:p>
            <a:r>
              <a:rPr lang="en-US" sz="3600" dirty="0"/>
              <a:t>Avoid a single point of failure</a:t>
            </a:r>
          </a:p>
          <a:p>
            <a:endParaRPr lang="en-US" sz="3600" dirty="0"/>
          </a:p>
          <a:p>
            <a:endParaRPr lang="en-US" sz="3600" dirty="0"/>
          </a:p>
        </p:txBody>
      </p:sp>
    </p:spTree>
    <p:extLst>
      <p:ext uri="{BB962C8B-B14F-4D97-AF65-F5344CB8AC3E}">
        <p14:creationId xmlns:p14="http://schemas.microsoft.com/office/powerpoint/2010/main" val="18230907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FF5758-6ED5-FB44-8CC8-611C2DC27FF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486" y="191057"/>
            <a:ext cx="11695790" cy="6666944"/>
          </a:xfrm>
          <a:prstGeom prst="rect">
            <a:avLst/>
          </a:prstGeom>
        </p:spPr>
      </p:pic>
    </p:spTree>
    <p:extLst>
      <p:ext uri="{BB962C8B-B14F-4D97-AF65-F5344CB8AC3E}">
        <p14:creationId xmlns:p14="http://schemas.microsoft.com/office/powerpoint/2010/main" val="421187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6E896-72D0-1F4D-A75A-43865442B9B3}"/>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D734738D-7312-B540-9E0F-34BADC9264B2}"/>
              </a:ext>
            </a:extLst>
          </p:cNvPr>
          <p:cNvSpPr>
            <a:spLocks noGrp="1"/>
          </p:cNvSpPr>
          <p:nvPr>
            <p:ph idx="1"/>
          </p:nvPr>
        </p:nvSpPr>
        <p:spPr/>
        <p:txBody>
          <a:bodyPr/>
          <a:lstStyle/>
          <a:p>
            <a:pPr marL="0" indent="0">
              <a:buNone/>
            </a:pPr>
            <a:r>
              <a:rPr lang="en-US" dirty="0">
                <a:hlinkClick r:id="rId2"/>
              </a:rPr>
              <a:t>dale.storie@uregina.ca</a:t>
            </a:r>
            <a:r>
              <a:rPr lang="en-US" dirty="0"/>
              <a:t>	</a:t>
            </a:r>
          </a:p>
        </p:txBody>
      </p:sp>
    </p:spTree>
    <p:extLst>
      <p:ext uri="{BB962C8B-B14F-4D97-AF65-F5344CB8AC3E}">
        <p14:creationId xmlns:p14="http://schemas.microsoft.com/office/powerpoint/2010/main" val="268108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D8C17-167E-F44C-9A2C-F0165D8520C8}"/>
              </a:ext>
            </a:extLst>
          </p:cNvPr>
          <p:cNvSpPr>
            <a:spLocks noGrp="1"/>
          </p:cNvSpPr>
          <p:nvPr>
            <p:ph type="title"/>
          </p:nvPr>
        </p:nvSpPr>
        <p:spPr>
          <a:xfrm>
            <a:off x="838200" y="698269"/>
            <a:ext cx="10515600" cy="992421"/>
          </a:xfrm>
        </p:spPr>
        <p:txBody>
          <a:bodyPr>
            <a:normAutofit/>
          </a:bodyPr>
          <a:lstStyle/>
          <a:p>
            <a:r>
              <a:rPr lang="en-US" altLang="en-US" dirty="0">
                <a:latin typeface="Arial" panose="020B0604020202020204" pitchFamily="34" charset="0"/>
                <a:cs typeface="Arial" panose="020B0604020202020204" pitchFamily="34" charset="0"/>
              </a:rPr>
              <a:t>What is Digital Preservation?</a:t>
            </a:r>
            <a:endParaRPr lang="en-US" dirty="0"/>
          </a:p>
        </p:txBody>
      </p:sp>
      <p:sp>
        <p:nvSpPr>
          <p:cNvPr id="3" name="Content Placeholder 2">
            <a:extLst>
              <a:ext uri="{FF2B5EF4-FFF2-40B4-BE49-F238E27FC236}">
                <a16:creationId xmlns:a16="http://schemas.microsoft.com/office/drawing/2014/main" id="{E92482AB-5474-CB47-B895-AC3FB7B887AF}"/>
              </a:ext>
            </a:extLst>
          </p:cNvPr>
          <p:cNvSpPr>
            <a:spLocks noGrp="1"/>
          </p:cNvSpPr>
          <p:nvPr>
            <p:ph idx="1"/>
          </p:nvPr>
        </p:nvSpPr>
        <p:spPr>
          <a:xfrm>
            <a:off x="838200" y="2240782"/>
            <a:ext cx="10515600" cy="3936180"/>
          </a:xfrm>
        </p:spPr>
        <p:txBody>
          <a:bodyPr>
            <a:normAutofit/>
          </a:bodyPr>
          <a:lstStyle/>
          <a:p>
            <a:pPr marL="0" indent="0">
              <a:spcBef>
                <a:spcPct val="0"/>
              </a:spcBef>
              <a:spcAft>
                <a:spcPts val="1000"/>
              </a:spcAft>
              <a:buNone/>
            </a:pPr>
            <a:r>
              <a:rPr lang="en-CA" sz="3200" dirty="0"/>
              <a:t>“The series of managed activities, policies, strategies and actions to ensure the accurate rendering of digital content for as long as necessary, </a:t>
            </a:r>
            <a:r>
              <a:rPr lang="en-CA" altLang="en-US" sz="3200" dirty="0">
                <a:latin typeface="Arial" panose="020B0604020202020204" pitchFamily="34" charset="0"/>
                <a:cs typeface="Arial" panose="020B0604020202020204" pitchFamily="34" charset="0"/>
              </a:rPr>
              <a:t>regardless of the challenges of media failure and technological change.”</a:t>
            </a:r>
            <a:endParaRPr lang="en-CA" sz="3200" dirty="0"/>
          </a:p>
          <a:p>
            <a:pPr marL="0" indent="0">
              <a:spcBef>
                <a:spcPct val="0"/>
              </a:spcBef>
              <a:spcAft>
                <a:spcPts val="1000"/>
              </a:spcAft>
              <a:buNone/>
            </a:pPr>
            <a:endParaRPr lang="en-CA" dirty="0"/>
          </a:p>
          <a:p>
            <a:pPr marL="0" indent="0">
              <a:spcBef>
                <a:spcPct val="0"/>
              </a:spcBef>
              <a:spcAft>
                <a:spcPts val="1000"/>
              </a:spcAft>
              <a:buNone/>
            </a:pPr>
            <a:r>
              <a:rPr lang="en-CA" dirty="0"/>
              <a:t>National Digital Stewardship Alliance Glossary (</a:t>
            </a:r>
            <a:r>
              <a:rPr lang="en-CA" dirty="0">
                <a:hlinkClick r:id="rId2"/>
              </a:rPr>
              <a:t>https://ndsa.org/glossary/</a:t>
            </a:r>
            <a:r>
              <a:rPr lang="en-CA" dirty="0"/>
              <a:t>)</a:t>
            </a:r>
            <a:endParaRPr lang="en-US" altLang="en-US"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671172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6BA03-E62A-E349-9C26-24F6F3C035C9}"/>
              </a:ext>
            </a:extLst>
          </p:cNvPr>
          <p:cNvSpPr>
            <a:spLocks noGrp="1"/>
          </p:cNvSpPr>
          <p:nvPr>
            <p:ph type="title"/>
          </p:nvPr>
        </p:nvSpPr>
        <p:spPr>
          <a:xfrm>
            <a:off x="838200" y="365127"/>
            <a:ext cx="10515600" cy="1280793"/>
          </a:xfrm>
        </p:spPr>
        <p:txBody>
          <a:bodyPr>
            <a:normAutofit/>
          </a:bodyPr>
          <a:lstStyle/>
          <a:p>
            <a:r>
              <a:rPr lang="en-US" dirty="0"/>
              <a:t>Technical Challenges</a:t>
            </a:r>
          </a:p>
        </p:txBody>
      </p:sp>
      <p:sp>
        <p:nvSpPr>
          <p:cNvPr id="3" name="Content Placeholder 2">
            <a:extLst>
              <a:ext uri="{FF2B5EF4-FFF2-40B4-BE49-F238E27FC236}">
                <a16:creationId xmlns:a16="http://schemas.microsoft.com/office/drawing/2014/main" id="{CC959D7B-1464-404B-8242-3D507CE0E732}"/>
              </a:ext>
            </a:extLst>
          </p:cNvPr>
          <p:cNvSpPr>
            <a:spLocks noGrp="1"/>
          </p:cNvSpPr>
          <p:nvPr>
            <p:ph idx="1"/>
          </p:nvPr>
        </p:nvSpPr>
        <p:spPr>
          <a:xfrm>
            <a:off x="838200" y="2015119"/>
            <a:ext cx="10515600" cy="4177341"/>
          </a:xfrm>
        </p:spPr>
        <p:txBody>
          <a:bodyPr/>
          <a:lstStyle/>
          <a:p>
            <a:r>
              <a:rPr lang="en-US" sz="3200" dirty="0"/>
              <a:t>Storage Infrastructure</a:t>
            </a:r>
          </a:p>
          <a:p>
            <a:r>
              <a:rPr lang="en-US" sz="3200" dirty="0"/>
              <a:t>Data Integrity and security</a:t>
            </a:r>
          </a:p>
          <a:p>
            <a:r>
              <a:rPr lang="en-US" sz="3200" dirty="0"/>
              <a:t>Constantly changing hardware and software</a:t>
            </a:r>
          </a:p>
          <a:p>
            <a:r>
              <a:rPr lang="en-US" sz="3200" dirty="0"/>
              <a:t>Complex digital platforms</a:t>
            </a:r>
          </a:p>
          <a:p>
            <a:r>
              <a:rPr lang="en-US" sz="3200" dirty="0"/>
              <a:t>Staggering amount of content created</a:t>
            </a:r>
          </a:p>
          <a:p>
            <a:endParaRPr lang="en-US" sz="3200" dirty="0"/>
          </a:p>
        </p:txBody>
      </p:sp>
    </p:spTree>
    <p:extLst>
      <p:ext uri="{BB962C8B-B14F-4D97-AF65-F5344CB8AC3E}">
        <p14:creationId xmlns:p14="http://schemas.microsoft.com/office/powerpoint/2010/main" val="3735748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C1274-8716-AB42-B627-5D8EEB4FFD0D}"/>
              </a:ext>
            </a:extLst>
          </p:cNvPr>
          <p:cNvSpPr>
            <a:spLocks noGrp="1"/>
          </p:cNvSpPr>
          <p:nvPr>
            <p:ph type="title"/>
          </p:nvPr>
        </p:nvSpPr>
        <p:spPr/>
        <p:txBody>
          <a:bodyPr/>
          <a:lstStyle/>
          <a:p>
            <a:r>
              <a:rPr lang="en-US" dirty="0"/>
              <a:t>NDSA Levels of Preservation</a:t>
            </a:r>
          </a:p>
        </p:txBody>
      </p:sp>
      <p:sp>
        <p:nvSpPr>
          <p:cNvPr id="4" name="Text Placeholder 1">
            <a:extLst>
              <a:ext uri="{FF2B5EF4-FFF2-40B4-BE49-F238E27FC236}">
                <a16:creationId xmlns:a16="http://schemas.microsoft.com/office/drawing/2014/main" id="{9EC3200E-9CF0-4041-9628-E77B01638538}"/>
              </a:ext>
            </a:extLst>
          </p:cNvPr>
          <p:cNvSpPr>
            <a:spLocks noGrp="1"/>
          </p:cNvSpPr>
          <p:nvPr>
            <p:ph idx="1"/>
          </p:nvPr>
        </p:nvSpPr>
        <p:spPr/>
        <p:txBody>
          <a:bodyPr wrap="square" lIns="91440" tIns="45720" rIns="91440" bIns="45720" numCol="1" anchor="t" anchorCtr="0" compatLnSpc="1">
            <a:prstTxWarp prst="textNoShape">
              <a:avLst/>
            </a:prstTxWarp>
            <a:normAutofit lnSpcReduction="10000"/>
          </a:bodyPr>
          <a:lstStyle/>
          <a:p>
            <a:pPr marL="0" indent="0">
              <a:lnSpc>
                <a:spcPct val="150000"/>
              </a:lnSpc>
              <a:spcBef>
                <a:spcPct val="0"/>
              </a:spcBef>
              <a:buFont typeface="Arial" panose="020B0604020202020204" pitchFamily="34" charset="0"/>
              <a:buChar char="•"/>
            </a:pPr>
            <a:r>
              <a:rPr lang="en-US" altLang="en-US" sz="3200" dirty="0">
                <a:latin typeface="Arial" panose="020B0604020202020204" pitchFamily="34" charset="0"/>
                <a:cs typeface="Arial" panose="020B0604020202020204" pitchFamily="34" charset="0"/>
              </a:rPr>
              <a:t> Storage and Geographic Location </a:t>
            </a:r>
          </a:p>
          <a:p>
            <a:pPr marL="0" indent="0">
              <a:lnSpc>
                <a:spcPct val="150000"/>
              </a:lnSpc>
              <a:spcBef>
                <a:spcPct val="0"/>
              </a:spcBef>
              <a:buFont typeface="Arial" panose="020B0604020202020204" pitchFamily="34" charset="0"/>
              <a:buChar char="•"/>
            </a:pPr>
            <a:r>
              <a:rPr lang="en-US" altLang="en-US" sz="3200" dirty="0">
                <a:latin typeface="Arial" panose="020B0604020202020204" pitchFamily="34" charset="0"/>
                <a:cs typeface="Arial" panose="020B0604020202020204" pitchFamily="34" charset="0"/>
              </a:rPr>
              <a:t> File Fixity and Data Integrity </a:t>
            </a:r>
          </a:p>
          <a:p>
            <a:pPr marL="0" indent="0">
              <a:lnSpc>
                <a:spcPct val="150000"/>
              </a:lnSpc>
              <a:spcBef>
                <a:spcPct val="0"/>
              </a:spcBef>
              <a:buFont typeface="Arial" panose="020B0604020202020204" pitchFamily="34" charset="0"/>
              <a:buChar char="•"/>
            </a:pPr>
            <a:r>
              <a:rPr lang="en-US" altLang="en-US" sz="3200" dirty="0">
                <a:latin typeface="Arial" panose="020B0604020202020204" pitchFamily="34" charset="0"/>
                <a:cs typeface="Arial" panose="020B0604020202020204" pitchFamily="34" charset="0"/>
              </a:rPr>
              <a:t> Information Security</a:t>
            </a:r>
          </a:p>
          <a:p>
            <a:pPr marL="0" indent="0">
              <a:lnSpc>
                <a:spcPct val="150000"/>
              </a:lnSpc>
              <a:spcBef>
                <a:spcPct val="0"/>
              </a:spcBef>
              <a:buFont typeface="Arial" panose="020B0604020202020204" pitchFamily="34" charset="0"/>
              <a:buChar char="•"/>
            </a:pPr>
            <a:r>
              <a:rPr lang="en-US" altLang="en-US" sz="3200" dirty="0">
                <a:latin typeface="Arial" panose="020B0604020202020204" pitchFamily="34" charset="0"/>
                <a:cs typeface="Arial" panose="020B0604020202020204" pitchFamily="34" charset="0"/>
              </a:rPr>
              <a:t> Metadata</a:t>
            </a:r>
          </a:p>
          <a:p>
            <a:pPr marL="0" indent="0">
              <a:lnSpc>
                <a:spcPct val="150000"/>
              </a:lnSpc>
              <a:spcBef>
                <a:spcPct val="0"/>
              </a:spcBef>
              <a:buFont typeface="Arial" panose="020B0604020202020204" pitchFamily="34" charset="0"/>
              <a:buChar char="•"/>
            </a:pPr>
            <a:r>
              <a:rPr lang="en-US" altLang="en-US" sz="3200" dirty="0">
                <a:latin typeface="Arial" panose="020B0604020202020204" pitchFamily="34" charset="0"/>
                <a:cs typeface="Arial" panose="020B0604020202020204" pitchFamily="34" charset="0"/>
              </a:rPr>
              <a:t> File Formats</a:t>
            </a:r>
          </a:p>
          <a:p>
            <a:pPr marL="0" indent="0">
              <a:spcBef>
                <a:spcPct val="0"/>
              </a:spcBef>
              <a:buFont typeface="Arial" panose="020B0604020202020204" pitchFamily="34" charset="0"/>
              <a:buChar char="•"/>
            </a:pPr>
            <a:endParaRPr lang="en-US" altLang="en-US" dirty="0">
              <a:latin typeface="Arial" panose="020B0604020202020204" pitchFamily="34" charset="0"/>
              <a:cs typeface="Arial" panose="020B0604020202020204" pitchFamily="34" charset="0"/>
            </a:endParaRPr>
          </a:p>
          <a:p>
            <a:pPr marL="0" indent="0">
              <a:spcBef>
                <a:spcPct val="0"/>
              </a:spcBef>
              <a:buFont typeface="Arial" panose="020B0604020202020204" pitchFamily="34" charset="0"/>
              <a:buNone/>
            </a:pPr>
            <a:r>
              <a:rPr lang="en-CA" altLang="en-US" dirty="0">
                <a:latin typeface="Arial" panose="020B0604020202020204" pitchFamily="34" charset="0"/>
                <a:cs typeface="Arial" panose="020B0604020202020204" pitchFamily="34" charset="0"/>
                <a:hlinkClick r:id="rId2"/>
              </a:rPr>
              <a:t>https://ndsa.org/activities/levels-of-digital-preservation/</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2956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17487-470A-FD4C-A251-C9C7858C61CD}"/>
              </a:ext>
            </a:extLst>
          </p:cNvPr>
          <p:cNvSpPr>
            <a:spLocks noGrp="1"/>
          </p:cNvSpPr>
          <p:nvPr>
            <p:ph type="title"/>
          </p:nvPr>
        </p:nvSpPr>
        <p:spPr/>
        <p:txBody>
          <a:bodyPr/>
          <a:lstStyle/>
          <a:p>
            <a:r>
              <a:rPr lang="en-US" dirty="0"/>
              <a:t>Adaptive Challenges	</a:t>
            </a:r>
          </a:p>
        </p:txBody>
      </p:sp>
      <p:sp>
        <p:nvSpPr>
          <p:cNvPr id="3" name="Content Placeholder 2">
            <a:extLst>
              <a:ext uri="{FF2B5EF4-FFF2-40B4-BE49-F238E27FC236}">
                <a16:creationId xmlns:a16="http://schemas.microsoft.com/office/drawing/2014/main" id="{1C9A3336-A4E0-5847-BF5A-2D1092B570B9}"/>
              </a:ext>
            </a:extLst>
          </p:cNvPr>
          <p:cNvSpPr>
            <a:spLocks noGrp="1"/>
          </p:cNvSpPr>
          <p:nvPr>
            <p:ph idx="1"/>
          </p:nvPr>
        </p:nvSpPr>
        <p:spPr/>
        <p:txBody>
          <a:bodyPr/>
          <a:lstStyle/>
          <a:p>
            <a:r>
              <a:rPr lang="en-US" sz="3400" dirty="0"/>
              <a:t>Economic</a:t>
            </a:r>
          </a:p>
          <a:p>
            <a:r>
              <a:rPr lang="en-US" sz="3400" dirty="0"/>
              <a:t>Organizational</a:t>
            </a:r>
          </a:p>
          <a:p>
            <a:r>
              <a:rPr lang="en-US" sz="3400" dirty="0"/>
              <a:t>Political</a:t>
            </a:r>
          </a:p>
          <a:p>
            <a:r>
              <a:rPr lang="en-US" sz="3400" dirty="0"/>
              <a:t>Social </a:t>
            </a:r>
          </a:p>
          <a:p>
            <a:endParaRPr lang="en-US" dirty="0"/>
          </a:p>
          <a:p>
            <a:pPr marL="0" indent="0">
              <a:buNone/>
            </a:pPr>
            <a:r>
              <a:rPr lang="en-US" dirty="0"/>
              <a:t>Ron Heifetz - </a:t>
            </a:r>
            <a:r>
              <a:rPr lang="en-CA" dirty="0">
                <a:hlinkClick r:id="rId2"/>
              </a:rPr>
              <a:t>http://changetheorists.pbworks.com/w/page/15475038/Ron%20Heifetz</a:t>
            </a:r>
            <a:endParaRPr lang="en-US"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083591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2CCB4-9F34-434D-971E-63D20ACC1373}"/>
              </a:ext>
            </a:extLst>
          </p:cNvPr>
          <p:cNvSpPr>
            <a:spLocks noGrp="1"/>
          </p:cNvSpPr>
          <p:nvPr>
            <p:ph type="title"/>
          </p:nvPr>
        </p:nvSpPr>
        <p:spPr>
          <a:xfrm>
            <a:off x="962187" y="2147432"/>
            <a:ext cx="10515600" cy="1325563"/>
          </a:xfrm>
        </p:spPr>
        <p:txBody>
          <a:bodyPr/>
          <a:lstStyle/>
          <a:p>
            <a:r>
              <a:rPr lang="en-US" dirty="0"/>
              <a:t>Some Examples</a:t>
            </a:r>
          </a:p>
        </p:txBody>
      </p:sp>
    </p:spTree>
    <p:extLst>
      <p:ext uri="{BB962C8B-B14F-4D97-AF65-F5344CB8AC3E}">
        <p14:creationId xmlns:p14="http://schemas.microsoft.com/office/powerpoint/2010/main" val="4273882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E143AE9-9BEE-3647-BD25-848F377F58B6}"/>
              </a:ext>
            </a:extLst>
          </p:cNvPr>
          <p:cNvPicPr>
            <a:picLocks noChangeAspect="1"/>
          </p:cNvPicPr>
          <p:nvPr/>
        </p:nvPicPr>
        <p:blipFill>
          <a:blip r:embed="rId3"/>
          <a:stretch>
            <a:fillRect/>
          </a:stretch>
        </p:blipFill>
        <p:spPr>
          <a:xfrm>
            <a:off x="1902231" y="0"/>
            <a:ext cx="8056418" cy="6144036"/>
          </a:xfrm>
          <a:prstGeom prst="rect">
            <a:avLst/>
          </a:prstGeom>
        </p:spPr>
      </p:pic>
      <p:sp>
        <p:nvSpPr>
          <p:cNvPr id="16" name="TextBox 15">
            <a:extLst>
              <a:ext uri="{FF2B5EF4-FFF2-40B4-BE49-F238E27FC236}">
                <a16:creationId xmlns:a16="http://schemas.microsoft.com/office/drawing/2014/main" id="{20883E48-AE40-1A42-9739-CCF051F8521E}"/>
              </a:ext>
            </a:extLst>
          </p:cNvPr>
          <p:cNvSpPr txBox="1"/>
          <p:nvPr/>
        </p:nvSpPr>
        <p:spPr>
          <a:xfrm>
            <a:off x="1356527" y="6310365"/>
            <a:ext cx="9706708" cy="369332"/>
          </a:xfrm>
          <a:prstGeom prst="rect">
            <a:avLst/>
          </a:prstGeom>
          <a:noFill/>
        </p:spPr>
        <p:txBody>
          <a:bodyPr wrap="square" rtlCol="0">
            <a:spAutoFit/>
          </a:bodyPr>
          <a:lstStyle/>
          <a:p>
            <a:r>
              <a:rPr lang="en-US" dirty="0"/>
              <a:t>https://</a:t>
            </a:r>
            <a:r>
              <a:rPr lang="en-US" dirty="0" err="1"/>
              <a:t>www.cjr.org</a:t>
            </a:r>
            <a:r>
              <a:rPr lang="en-US" dirty="0"/>
              <a:t>/</a:t>
            </a:r>
            <a:r>
              <a:rPr lang="en-US" dirty="0" err="1"/>
              <a:t>tow_center_reports</a:t>
            </a:r>
            <a:r>
              <a:rPr lang="en-US" dirty="0"/>
              <a:t>/the-dire-state-of-news-archiving-in-the-digital-</a:t>
            </a:r>
            <a:r>
              <a:rPr lang="en-US" dirty="0" err="1"/>
              <a:t>age.php</a:t>
            </a:r>
            <a:endParaRPr lang="en-US" dirty="0"/>
          </a:p>
        </p:txBody>
      </p:sp>
    </p:spTree>
    <p:extLst>
      <p:ext uri="{BB962C8B-B14F-4D97-AF65-F5344CB8AC3E}">
        <p14:creationId xmlns:p14="http://schemas.microsoft.com/office/powerpoint/2010/main" val="39081396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A19621F-7D67-1A48-BB5B-CB9125B03798}">
  <we:reference id="wa104380121" version="2.0.0.0" store="en-US" storeType="OMEX"/>
  <we:alternateReferences>
    <we:reference id="wa104380121"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1675</TotalTime>
  <Words>744</Words>
  <Application>Microsoft Macintosh PowerPoint</Application>
  <PresentationFormat>Widescreen</PresentationFormat>
  <Paragraphs>116</Paragraphs>
  <Slides>34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Calibri</vt:lpstr>
      <vt:lpstr>Office Theme</vt:lpstr>
      <vt:lpstr>Community-Driven Digital Preservation with COPPUL</vt:lpstr>
      <vt:lpstr>COPPUL</vt:lpstr>
      <vt:lpstr>Digital Stewardship Network Steering Committee</vt:lpstr>
      <vt:lpstr>What is Digital Preservation?</vt:lpstr>
      <vt:lpstr>Technical Challenges</vt:lpstr>
      <vt:lpstr>NDSA Levels of Preservation</vt:lpstr>
      <vt:lpstr>Adaptive Challenges </vt:lpstr>
      <vt:lpstr>Some Examples</vt:lpstr>
      <vt:lpstr>PowerPoint Presentation</vt:lpstr>
      <vt:lpstr>PowerPoint Presentation</vt:lpstr>
      <vt:lpstr>economic pressures &amp; staff layoffs </vt:lpstr>
      <vt:lpstr>PowerPoint Presentation</vt:lpstr>
      <vt:lpstr>PowerPoint Presentation</vt:lpstr>
      <vt:lpstr>Commercial digital platforms</vt:lpstr>
      <vt:lpstr>PowerPoint Presentation</vt:lpstr>
      <vt:lpstr>An academic example</vt:lpstr>
      <vt:lpstr>PowerPoint Presentation</vt:lpstr>
      <vt:lpstr>PowerPoint Presentation</vt:lpstr>
      <vt:lpstr>PowerPoint Presentation</vt:lpstr>
      <vt:lpstr>Data management planning</vt:lpstr>
      <vt:lpstr>Digital preservation requires… </vt:lpstr>
      <vt:lpstr>COPPUL Digital Preservation Services</vt:lpstr>
      <vt:lpstr>Technical Details</vt:lpstr>
      <vt:lpstr>LOCKSS  “Lots of Copies Keeps Stuff Safe”</vt:lpstr>
      <vt:lpstr>LOCKSS  “Lots of Copies Keeps Stuff Safe”</vt:lpstr>
      <vt:lpstr>COPPUL Private LOCKSS Network</vt:lpstr>
      <vt:lpstr>COPPUL PLN Challenges</vt:lpstr>
      <vt:lpstr>COPPUL WestVault (2018)</vt:lpstr>
      <vt:lpstr>PowerPoint Presentation</vt:lpstr>
      <vt:lpstr>Other services</vt:lpstr>
      <vt:lpstr>Addressing the adaptive challenges</vt:lpstr>
      <vt:lpstr>Communicating risk</vt:lpstr>
      <vt:lpstr>PowerPoint Presentation</vt:lpstr>
      <vt:lpstr>Questions?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Community-Driven Digital Preservation with WestVault</dc:title>
  <dc:creator>Dale Storie</dc:creator>
  <cp:lastModifiedBy>Dale Storie</cp:lastModifiedBy>
  <cp:revision>55</cp:revision>
  <cp:lastPrinted>2019-05-15T14:55:09Z</cp:lastPrinted>
  <dcterms:created xsi:type="dcterms:W3CDTF">2019-05-01T16:05:42Z</dcterms:created>
  <dcterms:modified xsi:type="dcterms:W3CDTF">2019-05-15T14:57:06Z</dcterms:modified>
</cp:coreProperties>
</file>